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72" r:id="rId14"/>
    <p:sldId id="267" r:id="rId15"/>
    <p:sldId id="268" r:id="rId16"/>
    <p:sldId id="269" r:id="rId17"/>
    <p:sldId id="270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126" autoAdjust="0"/>
  </p:normalViewPr>
  <p:slideViewPr>
    <p:cSldViewPr snapToGrid="0">
      <p:cViewPr varScale="1">
        <p:scale>
          <a:sx n="105" d="100"/>
          <a:sy n="105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06F5D4-A7E9-460D-A4C1-9CB016B21CE9}" type="doc">
      <dgm:prSet loTypeId="urn:microsoft.com/office/officeart/2005/8/layout/radial1" loCatId="cycle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6D656FBB-2A86-4EE7-8523-DD5AE2F1DEBD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dirty="0" smtClean="0"/>
            <a:t>Направления</a:t>
          </a:r>
        </a:p>
        <a:p>
          <a:r>
            <a:rPr lang="ru-RU" sz="1600" dirty="0" smtClean="0"/>
            <a:t>работы </a:t>
          </a:r>
          <a:endParaRPr lang="ru-RU" sz="1600" dirty="0"/>
        </a:p>
      </dgm:t>
    </dgm:pt>
    <dgm:pt modelId="{0C34E65C-739C-4CD1-BAF4-BB27B46EA84B}" type="parTrans" cxnId="{0DA9E6D0-D801-4911-BAC9-DF5E3EE620D3}">
      <dgm:prSet/>
      <dgm:spPr/>
      <dgm:t>
        <a:bodyPr/>
        <a:lstStyle/>
        <a:p>
          <a:endParaRPr lang="ru-RU"/>
        </a:p>
      </dgm:t>
    </dgm:pt>
    <dgm:pt modelId="{0594FD53-CF55-470B-8678-487E14EB850B}" type="sibTrans" cxnId="{0DA9E6D0-D801-4911-BAC9-DF5E3EE620D3}">
      <dgm:prSet/>
      <dgm:spPr/>
      <dgm:t>
        <a:bodyPr/>
        <a:lstStyle/>
        <a:p>
          <a:endParaRPr lang="ru-RU"/>
        </a:p>
      </dgm:t>
    </dgm:pt>
    <dgm:pt modelId="{51628372-E390-45A9-9E3A-B304378B11A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b="0" dirty="0" smtClean="0">
              <a:solidFill>
                <a:schemeClr val="tx2"/>
              </a:solidFill>
            </a:rPr>
            <a:t>диагностическое</a:t>
          </a:r>
          <a:endParaRPr lang="ru-RU" sz="2000" b="0" dirty="0">
            <a:solidFill>
              <a:schemeClr val="tx2"/>
            </a:solidFill>
          </a:endParaRPr>
        </a:p>
      </dgm:t>
    </dgm:pt>
    <dgm:pt modelId="{B7C985A7-15E8-44A1-9188-2A05EDA148BE}" type="parTrans" cxnId="{9E1009C5-EEC3-442C-8ED7-0D010F4F116A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FF541E8D-3EE1-4A8E-8054-072873F73CDD}" type="sibTrans" cxnId="{9E1009C5-EEC3-442C-8ED7-0D010F4F116A}">
      <dgm:prSet/>
      <dgm:spPr/>
      <dgm:t>
        <a:bodyPr/>
        <a:lstStyle/>
        <a:p>
          <a:endParaRPr lang="ru-RU"/>
        </a:p>
      </dgm:t>
    </dgm:pt>
    <dgm:pt modelId="{E56C8CC4-46B5-451F-A7CB-096613DDE53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Коррекционно-развивающее</a:t>
          </a:r>
          <a:endParaRPr lang="ru-RU" sz="2000" dirty="0">
            <a:solidFill>
              <a:srgbClr val="002060"/>
            </a:solidFill>
          </a:endParaRPr>
        </a:p>
      </dgm:t>
    </dgm:pt>
    <dgm:pt modelId="{2FD798BB-22DC-454F-B917-2E59AA983420}" type="parTrans" cxnId="{6B443DE8-A478-40E4-AF11-AAACC6ED40A2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9D0B3B13-54A4-45B0-8045-289753FDCCB5}" type="sibTrans" cxnId="{6B443DE8-A478-40E4-AF11-AAACC6ED40A2}">
      <dgm:prSet/>
      <dgm:spPr/>
      <dgm:t>
        <a:bodyPr/>
        <a:lstStyle/>
        <a:p>
          <a:endParaRPr lang="ru-RU"/>
        </a:p>
      </dgm:t>
    </dgm:pt>
    <dgm:pt modelId="{E17D7106-1C08-450A-B352-834B69652E8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консультативное</a:t>
          </a:r>
          <a:endParaRPr lang="ru-RU" sz="2000" dirty="0">
            <a:solidFill>
              <a:srgbClr val="002060"/>
            </a:solidFill>
          </a:endParaRPr>
        </a:p>
      </dgm:t>
    </dgm:pt>
    <dgm:pt modelId="{AC69655A-7F10-4AAD-9826-EE6C40B6E4F8}" type="parTrans" cxnId="{CB918C44-8927-489F-8B95-038785F14073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BF8A13C1-D94C-4028-94A9-7F186226D7B0}" type="sibTrans" cxnId="{CB918C44-8927-489F-8B95-038785F14073}">
      <dgm:prSet/>
      <dgm:spPr/>
      <dgm:t>
        <a:bodyPr/>
        <a:lstStyle/>
        <a:p>
          <a:endParaRPr lang="ru-RU"/>
        </a:p>
      </dgm:t>
    </dgm:pt>
    <dgm:pt modelId="{436F28FF-2EB7-4537-B2B8-D6DBBF2C68EB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</a:rPr>
            <a:t>Информационно-просветительское</a:t>
          </a:r>
          <a:endParaRPr lang="ru-RU" sz="2000" dirty="0">
            <a:solidFill>
              <a:srgbClr val="002060"/>
            </a:solidFill>
          </a:endParaRPr>
        </a:p>
      </dgm:t>
    </dgm:pt>
    <dgm:pt modelId="{EDF97557-54AF-432C-88BD-44836311B958}" type="parTrans" cxnId="{3D950740-FC37-4606-BAC4-D37F77F33347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0BD9F5E9-EE51-4F39-83D3-4D492E83BEFA}" type="sibTrans" cxnId="{3D950740-FC37-4606-BAC4-D37F77F33347}">
      <dgm:prSet/>
      <dgm:spPr/>
      <dgm:t>
        <a:bodyPr/>
        <a:lstStyle/>
        <a:p>
          <a:endParaRPr lang="ru-RU"/>
        </a:p>
      </dgm:t>
    </dgm:pt>
    <dgm:pt modelId="{1B4E93EB-06DD-4829-9377-1C5AFD6B4DA6}" type="pres">
      <dgm:prSet presAssocID="{6206F5D4-A7E9-460D-A4C1-9CB016B21C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6A304E-8B93-4508-881A-C7077D420C6D}" type="pres">
      <dgm:prSet presAssocID="{6D656FBB-2A86-4EE7-8523-DD5AE2F1DEBD}" presName="centerShape" presStyleLbl="node0" presStyleIdx="0" presStyleCnt="1" custScaleX="209012" custScaleY="100156" custLinFactNeighborX="56757" custLinFactNeighborY="-29068"/>
      <dgm:spPr/>
      <dgm:t>
        <a:bodyPr/>
        <a:lstStyle/>
        <a:p>
          <a:endParaRPr lang="ru-RU"/>
        </a:p>
      </dgm:t>
    </dgm:pt>
    <dgm:pt modelId="{CDBB71F4-18D7-4C1F-A707-B6A405C74632}" type="pres">
      <dgm:prSet presAssocID="{B7C985A7-15E8-44A1-9188-2A05EDA148BE}" presName="Name9" presStyleLbl="parChTrans1D2" presStyleIdx="0" presStyleCnt="4"/>
      <dgm:spPr/>
      <dgm:t>
        <a:bodyPr/>
        <a:lstStyle/>
        <a:p>
          <a:endParaRPr lang="ru-RU"/>
        </a:p>
      </dgm:t>
    </dgm:pt>
    <dgm:pt modelId="{7A788BBC-3D5F-4E8B-9274-EA596F3D0ABB}" type="pres">
      <dgm:prSet presAssocID="{B7C985A7-15E8-44A1-9188-2A05EDA148BE}" presName="connTx" presStyleLbl="parChTrans1D2" presStyleIdx="0" presStyleCnt="4"/>
      <dgm:spPr/>
      <dgm:t>
        <a:bodyPr/>
        <a:lstStyle/>
        <a:p>
          <a:endParaRPr lang="ru-RU"/>
        </a:p>
      </dgm:t>
    </dgm:pt>
    <dgm:pt modelId="{6514BDE4-909F-492B-9591-2E3C9E032638}" type="pres">
      <dgm:prSet presAssocID="{51628372-E390-45A9-9E3A-B304378B11A7}" presName="node" presStyleLbl="node1" presStyleIdx="0" presStyleCnt="4" custScaleX="186632" custScaleY="103566" custRadScaleRad="142171" custRadScaleInc="-1510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9FD40-FA99-4337-ACB1-56857C19C3A9}" type="pres">
      <dgm:prSet presAssocID="{2FD798BB-22DC-454F-B917-2E59AA983420}" presName="Name9" presStyleLbl="parChTrans1D2" presStyleIdx="1" presStyleCnt="4"/>
      <dgm:spPr/>
      <dgm:t>
        <a:bodyPr/>
        <a:lstStyle/>
        <a:p>
          <a:endParaRPr lang="ru-RU"/>
        </a:p>
      </dgm:t>
    </dgm:pt>
    <dgm:pt modelId="{74FC2D13-4584-47FB-8D39-A2DDFCD8C61C}" type="pres">
      <dgm:prSet presAssocID="{2FD798BB-22DC-454F-B917-2E59AA983420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C8E0DD4-49D9-490D-A130-79E4CCF2B082}" type="pres">
      <dgm:prSet presAssocID="{E56C8CC4-46B5-451F-A7CB-096613DDE53A}" presName="node" presStyleLbl="node1" presStyleIdx="1" presStyleCnt="4" custScaleX="170430" custScaleY="102939" custRadScaleRad="153658" custRadScaleInc="53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1DDDE7-BFD7-4239-B7EA-3840C207F089}" type="pres">
      <dgm:prSet presAssocID="{AC69655A-7F10-4AAD-9826-EE6C40B6E4F8}" presName="Name9" presStyleLbl="parChTrans1D2" presStyleIdx="2" presStyleCnt="4"/>
      <dgm:spPr/>
      <dgm:t>
        <a:bodyPr/>
        <a:lstStyle/>
        <a:p>
          <a:endParaRPr lang="ru-RU"/>
        </a:p>
      </dgm:t>
    </dgm:pt>
    <dgm:pt modelId="{C9B0D96B-453C-4898-84FC-D36DAAED68A2}" type="pres">
      <dgm:prSet presAssocID="{AC69655A-7F10-4AAD-9826-EE6C40B6E4F8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D07C3E8-CB37-4D2B-B73B-0D30203BA9B3}" type="pres">
      <dgm:prSet presAssocID="{E17D7106-1C08-450A-B352-834B69652E8C}" presName="node" presStyleLbl="node1" presStyleIdx="2" presStyleCnt="4" custScaleX="166587" custScaleY="90898" custRadScaleRad="66554" custRadScaleInc="7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0E9F8-81D7-4896-82FA-85D1C24E627C}" type="pres">
      <dgm:prSet presAssocID="{EDF97557-54AF-432C-88BD-44836311B958}" presName="Name9" presStyleLbl="parChTrans1D2" presStyleIdx="3" presStyleCnt="4"/>
      <dgm:spPr/>
      <dgm:t>
        <a:bodyPr/>
        <a:lstStyle/>
        <a:p>
          <a:endParaRPr lang="ru-RU"/>
        </a:p>
      </dgm:t>
    </dgm:pt>
    <dgm:pt modelId="{C86ECB76-B679-48E8-A3AF-92C95F14FBFD}" type="pres">
      <dgm:prSet presAssocID="{EDF97557-54AF-432C-88BD-44836311B958}" presName="connTx" presStyleLbl="parChTrans1D2" presStyleIdx="3" presStyleCnt="4"/>
      <dgm:spPr/>
      <dgm:t>
        <a:bodyPr/>
        <a:lstStyle/>
        <a:p>
          <a:endParaRPr lang="ru-RU"/>
        </a:p>
      </dgm:t>
    </dgm:pt>
    <dgm:pt modelId="{7DE672BF-B841-47FA-A8A8-CE63DF8A1621}" type="pres">
      <dgm:prSet presAssocID="{436F28FF-2EB7-4537-B2B8-D6DBBF2C68EB}" presName="node" presStyleLbl="node1" presStyleIdx="3" presStyleCnt="4" custScaleX="171738" custScaleY="88320" custRadScaleRad="131342" custRadScaleInc="-25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0C06DE-2DEA-47FC-B07F-50836AC3709F}" type="presOf" srcId="{E56C8CC4-46B5-451F-A7CB-096613DDE53A}" destId="{3C8E0DD4-49D9-490D-A130-79E4CCF2B082}" srcOrd="0" destOrd="0" presId="urn:microsoft.com/office/officeart/2005/8/layout/radial1"/>
    <dgm:cxn modelId="{9E1009C5-EEC3-442C-8ED7-0D010F4F116A}" srcId="{6D656FBB-2A86-4EE7-8523-DD5AE2F1DEBD}" destId="{51628372-E390-45A9-9E3A-B304378B11A7}" srcOrd="0" destOrd="0" parTransId="{B7C985A7-15E8-44A1-9188-2A05EDA148BE}" sibTransId="{FF541E8D-3EE1-4A8E-8054-072873F73CDD}"/>
    <dgm:cxn modelId="{0DA9E6D0-D801-4911-BAC9-DF5E3EE620D3}" srcId="{6206F5D4-A7E9-460D-A4C1-9CB016B21CE9}" destId="{6D656FBB-2A86-4EE7-8523-DD5AE2F1DEBD}" srcOrd="0" destOrd="0" parTransId="{0C34E65C-739C-4CD1-BAF4-BB27B46EA84B}" sibTransId="{0594FD53-CF55-470B-8678-487E14EB850B}"/>
    <dgm:cxn modelId="{E276A96A-BCC7-495B-A491-AEF5C1A8EE2D}" type="presOf" srcId="{6D656FBB-2A86-4EE7-8523-DD5AE2F1DEBD}" destId="{2D6A304E-8B93-4508-881A-C7077D420C6D}" srcOrd="0" destOrd="0" presId="urn:microsoft.com/office/officeart/2005/8/layout/radial1"/>
    <dgm:cxn modelId="{957036E9-A38D-47C6-B064-464709F695D5}" type="presOf" srcId="{6206F5D4-A7E9-460D-A4C1-9CB016B21CE9}" destId="{1B4E93EB-06DD-4829-9377-1C5AFD6B4DA6}" srcOrd="0" destOrd="0" presId="urn:microsoft.com/office/officeart/2005/8/layout/radial1"/>
    <dgm:cxn modelId="{4D742F64-9CDC-4F07-A487-9D542658E1AD}" type="presOf" srcId="{51628372-E390-45A9-9E3A-B304378B11A7}" destId="{6514BDE4-909F-492B-9591-2E3C9E032638}" srcOrd="0" destOrd="0" presId="urn:microsoft.com/office/officeart/2005/8/layout/radial1"/>
    <dgm:cxn modelId="{569B25AA-892F-4BBE-9F76-A9267B7ED00C}" type="presOf" srcId="{B7C985A7-15E8-44A1-9188-2A05EDA148BE}" destId="{CDBB71F4-18D7-4C1F-A707-B6A405C74632}" srcOrd="0" destOrd="0" presId="urn:microsoft.com/office/officeart/2005/8/layout/radial1"/>
    <dgm:cxn modelId="{3D950740-FC37-4606-BAC4-D37F77F33347}" srcId="{6D656FBB-2A86-4EE7-8523-DD5AE2F1DEBD}" destId="{436F28FF-2EB7-4537-B2B8-D6DBBF2C68EB}" srcOrd="3" destOrd="0" parTransId="{EDF97557-54AF-432C-88BD-44836311B958}" sibTransId="{0BD9F5E9-EE51-4F39-83D3-4D492E83BEFA}"/>
    <dgm:cxn modelId="{DA89EBC2-9865-41B1-A1F3-FF09DA515372}" type="presOf" srcId="{436F28FF-2EB7-4537-B2B8-D6DBBF2C68EB}" destId="{7DE672BF-B841-47FA-A8A8-CE63DF8A1621}" srcOrd="0" destOrd="0" presId="urn:microsoft.com/office/officeart/2005/8/layout/radial1"/>
    <dgm:cxn modelId="{CB918C44-8927-489F-8B95-038785F14073}" srcId="{6D656FBB-2A86-4EE7-8523-DD5AE2F1DEBD}" destId="{E17D7106-1C08-450A-B352-834B69652E8C}" srcOrd="2" destOrd="0" parTransId="{AC69655A-7F10-4AAD-9826-EE6C40B6E4F8}" sibTransId="{BF8A13C1-D94C-4028-94A9-7F186226D7B0}"/>
    <dgm:cxn modelId="{5E703796-C433-4C11-9C4B-124B221B2014}" type="presOf" srcId="{EDF97557-54AF-432C-88BD-44836311B958}" destId="{D2D0E9F8-81D7-4896-82FA-85D1C24E627C}" srcOrd="0" destOrd="0" presId="urn:microsoft.com/office/officeart/2005/8/layout/radial1"/>
    <dgm:cxn modelId="{E95BC5FE-48DA-4CDE-B22D-352C91495158}" type="presOf" srcId="{AC69655A-7F10-4AAD-9826-EE6C40B6E4F8}" destId="{5D1DDDE7-BFD7-4239-B7EA-3840C207F089}" srcOrd="0" destOrd="0" presId="urn:microsoft.com/office/officeart/2005/8/layout/radial1"/>
    <dgm:cxn modelId="{9DB64E21-ADF2-402A-AAEA-3558D8958C0E}" type="presOf" srcId="{B7C985A7-15E8-44A1-9188-2A05EDA148BE}" destId="{7A788BBC-3D5F-4E8B-9274-EA596F3D0ABB}" srcOrd="1" destOrd="0" presId="urn:microsoft.com/office/officeart/2005/8/layout/radial1"/>
    <dgm:cxn modelId="{1AB2267D-E4F3-4423-97A0-0F5D782D6DAC}" type="presOf" srcId="{AC69655A-7F10-4AAD-9826-EE6C40B6E4F8}" destId="{C9B0D96B-453C-4898-84FC-D36DAAED68A2}" srcOrd="1" destOrd="0" presId="urn:microsoft.com/office/officeart/2005/8/layout/radial1"/>
    <dgm:cxn modelId="{1C119844-920B-43F5-9134-CF3E3761820A}" type="presOf" srcId="{EDF97557-54AF-432C-88BD-44836311B958}" destId="{C86ECB76-B679-48E8-A3AF-92C95F14FBFD}" srcOrd="1" destOrd="0" presId="urn:microsoft.com/office/officeart/2005/8/layout/radial1"/>
    <dgm:cxn modelId="{C79E326D-6F2A-44B8-9FFC-55D153941E6C}" type="presOf" srcId="{E17D7106-1C08-450A-B352-834B69652E8C}" destId="{AD07C3E8-CB37-4D2B-B73B-0D30203BA9B3}" srcOrd="0" destOrd="0" presId="urn:microsoft.com/office/officeart/2005/8/layout/radial1"/>
    <dgm:cxn modelId="{64E64085-909F-4480-A874-148678992105}" type="presOf" srcId="{2FD798BB-22DC-454F-B917-2E59AA983420}" destId="{74FC2D13-4584-47FB-8D39-A2DDFCD8C61C}" srcOrd="1" destOrd="0" presId="urn:microsoft.com/office/officeart/2005/8/layout/radial1"/>
    <dgm:cxn modelId="{0DE7E69A-0FB6-4782-9B1C-A9B1CBC0F071}" type="presOf" srcId="{2FD798BB-22DC-454F-B917-2E59AA983420}" destId="{54A9FD40-FA99-4337-ACB1-56857C19C3A9}" srcOrd="0" destOrd="0" presId="urn:microsoft.com/office/officeart/2005/8/layout/radial1"/>
    <dgm:cxn modelId="{6B443DE8-A478-40E4-AF11-AAACC6ED40A2}" srcId="{6D656FBB-2A86-4EE7-8523-DD5AE2F1DEBD}" destId="{E56C8CC4-46B5-451F-A7CB-096613DDE53A}" srcOrd="1" destOrd="0" parTransId="{2FD798BB-22DC-454F-B917-2E59AA983420}" sibTransId="{9D0B3B13-54A4-45B0-8045-289753FDCCB5}"/>
    <dgm:cxn modelId="{0B942CA6-423C-42DD-993B-BB9B3B4DFC7B}" type="presParOf" srcId="{1B4E93EB-06DD-4829-9377-1C5AFD6B4DA6}" destId="{2D6A304E-8B93-4508-881A-C7077D420C6D}" srcOrd="0" destOrd="0" presId="urn:microsoft.com/office/officeart/2005/8/layout/radial1"/>
    <dgm:cxn modelId="{B6889F44-B95E-489B-B449-DD9902177AD0}" type="presParOf" srcId="{1B4E93EB-06DD-4829-9377-1C5AFD6B4DA6}" destId="{CDBB71F4-18D7-4C1F-A707-B6A405C74632}" srcOrd="1" destOrd="0" presId="urn:microsoft.com/office/officeart/2005/8/layout/radial1"/>
    <dgm:cxn modelId="{AE4A611A-543B-4EF9-9A44-484EE1931F4E}" type="presParOf" srcId="{CDBB71F4-18D7-4C1F-A707-B6A405C74632}" destId="{7A788BBC-3D5F-4E8B-9274-EA596F3D0ABB}" srcOrd="0" destOrd="0" presId="urn:microsoft.com/office/officeart/2005/8/layout/radial1"/>
    <dgm:cxn modelId="{BAB36D81-B2F1-483D-8F0D-C0764E88D27A}" type="presParOf" srcId="{1B4E93EB-06DD-4829-9377-1C5AFD6B4DA6}" destId="{6514BDE4-909F-492B-9591-2E3C9E032638}" srcOrd="2" destOrd="0" presId="urn:microsoft.com/office/officeart/2005/8/layout/radial1"/>
    <dgm:cxn modelId="{11B7E024-5DF6-4353-A7FC-510107120FCB}" type="presParOf" srcId="{1B4E93EB-06DD-4829-9377-1C5AFD6B4DA6}" destId="{54A9FD40-FA99-4337-ACB1-56857C19C3A9}" srcOrd="3" destOrd="0" presId="urn:microsoft.com/office/officeart/2005/8/layout/radial1"/>
    <dgm:cxn modelId="{A9AE14D5-DBE1-4369-A6B5-594A29914FE7}" type="presParOf" srcId="{54A9FD40-FA99-4337-ACB1-56857C19C3A9}" destId="{74FC2D13-4584-47FB-8D39-A2DDFCD8C61C}" srcOrd="0" destOrd="0" presId="urn:microsoft.com/office/officeart/2005/8/layout/radial1"/>
    <dgm:cxn modelId="{A79FF80C-F90B-4827-92A8-A383744C09C0}" type="presParOf" srcId="{1B4E93EB-06DD-4829-9377-1C5AFD6B4DA6}" destId="{3C8E0DD4-49D9-490D-A130-79E4CCF2B082}" srcOrd="4" destOrd="0" presId="urn:microsoft.com/office/officeart/2005/8/layout/radial1"/>
    <dgm:cxn modelId="{C18A878C-FD56-47BC-A58A-95F22E9E7F0A}" type="presParOf" srcId="{1B4E93EB-06DD-4829-9377-1C5AFD6B4DA6}" destId="{5D1DDDE7-BFD7-4239-B7EA-3840C207F089}" srcOrd="5" destOrd="0" presId="urn:microsoft.com/office/officeart/2005/8/layout/radial1"/>
    <dgm:cxn modelId="{CFEBA30B-7636-403C-AA6F-1682206C049C}" type="presParOf" srcId="{5D1DDDE7-BFD7-4239-B7EA-3840C207F089}" destId="{C9B0D96B-453C-4898-84FC-D36DAAED68A2}" srcOrd="0" destOrd="0" presId="urn:microsoft.com/office/officeart/2005/8/layout/radial1"/>
    <dgm:cxn modelId="{F4218DDB-3129-4DF6-9EE7-8C6A24DDE4AA}" type="presParOf" srcId="{1B4E93EB-06DD-4829-9377-1C5AFD6B4DA6}" destId="{AD07C3E8-CB37-4D2B-B73B-0D30203BA9B3}" srcOrd="6" destOrd="0" presId="urn:microsoft.com/office/officeart/2005/8/layout/radial1"/>
    <dgm:cxn modelId="{6EC50A7C-0442-476C-B5F7-929EF7A3E77B}" type="presParOf" srcId="{1B4E93EB-06DD-4829-9377-1C5AFD6B4DA6}" destId="{D2D0E9F8-81D7-4896-82FA-85D1C24E627C}" srcOrd="7" destOrd="0" presId="urn:microsoft.com/office/officeart/2005/8/layout/radial1"/>
    <dgm:cxn modelId="{A3916D8B-A6B3-441B-B38B-4CAA99A92C94}" type="presParOf" srcId="{D2D0E9F8-81D7-4896-82FA-85D1C24E627C}" destId="{C86ECB76-B679-48E8-A3AF-92C95F14FBFD}" srcOrd="0" destOrd="0" presId="urn:microsoft.com/office/officeart/2005/8/layout/radial1"/>
    <dgm:cxn modelId="{E6BB9FE1-8032-4815-8266-1182EF9EB863}" type="presParOf" srcId="{1B4E93EB-06DD-4829-9377-1C5AFD6B4DA6}" destId="{7DE672BF-B841-47FA-A8A8-CE63DF8A1621}" srcOrd="8" destOrd="0" presId="urn:microsoft.com/office/officeart/2005/8/layout/radial1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D78C14-DFE5-43CB-9BC4-246035548FC1}" type="doc">
      <dgm:prSet loTypeId="urn:microsoft.com/office/officeart/2005/8/layout/vList3" loCatId="list" qsTypeId="urn:microsoft.com/office/officeart/2005/8/quickstyle/simple3" qsCatId="simple" csTypeId="urn:microsoft.com/office/officeart/2005/8/colors/colorful1" csCatId="colorful" phldr="1"/>
      <dgm:spPr/>
    </dgm:pt>
    <dgm:pt modelId="{84B8D712-1F53-4121-B48F-BB4790CAEFE1}">
      <dgm:prSet phldrT="[Текст]" custT="1"/>
      <dgm:spPr>
        <a:xfrm rot="10800000">
          <a:off x="1490446" y="11584"/>
          <a:ext cx="4804268" cy="688952"/>
        </a:xfrm>
        <a:prstGeom prst="homePlat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C0504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/>
          <a:r>
            <a:rPr lang="ru-RU" sz="14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обеспечивают: игровую, познавательную, исследовательскую и творческую активность детей</a:t>
          </a:r>
          <a:endParaRPr lang="ru-RU" sz="14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gm:t>
    </dgm:pt>
    <dgm:pt modelId="{893A7C72-9F05-4C65-93AF-4DF81EFBEA77}" type="parTrans" cxnId="{F9414CD2-30D9-45C5-B50A-D68417F6BC91}">
      <dgm:prSet/>
      <dgm:spPr/>
      <dgm:t>
        <a:bodyPr/>
        <a:lstStyle/>
        <a:p>
          <a:endParaRPr lang="ru-RU"/>
        </a:p>
      </dgm:t>
    </dgm:pt>
    <dgm:pt modelId="{11026923-2AAF-4912-B104-6E9F03FA7D58}" type="sibTrans" cxnId="{F9414CD2-30D9-45C5-B50A-D68417F6BC91}">
      <dgm:prSet/>
      <dgm:spPr/>
      <dgm:t>
        <a:bodyPr/>
        <a:lstStyle/>
        <a:p>
          <a:endParaRPr lang="ru-RU"/>
        </a:p>
      </dgm:t>
    </dgm:pt>
    <dgm:pt modelId="{4B60A9E2-CFC9-4170-843B-8AAB39A5EE90}">
      <dgm:prSet phldrT="[Текст]" custT="1"/>
      <dgm:spPr>
        <a:xfrm rot="10800000">
          <a:off x="1382335" y="921192"/>
          <a:ext cx="4804268" cy="688952"/>
        </a:xfrm>
        <a:prstGeom prst="homePlat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9BBB59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/>
          <a:r>
            <a:rPr lang="ru-RU" sz="14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двигательную активность, в том числе развитие крупной, мелкой, мимической, артикуляционной моторики, участие в подвижных играх;</a:t>
          </a:r>
          <a:endParaRPr lang="ru-RU" sz="14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gm:t>
    </dgm:pt>
    <dgm:pt modelId="{B1916593-AA57-4F0B-AD01-37249D709A9A}" type="parTrans" cxnId="{172D04AD-7004-4749-A395-E782C35258E2}">
      <dgm:prSet/>
      <dgm:spPr/>
      <dgm:t>
        <a:bodyPr/>
        <a:lstStyle/>
        <a:p>
          <a:endParaRPr lang="ru-RU"/>
        </a:p>
      </dgm:t>
    </dgm:pt>
    <dgm:pt modelId="{9718E4ED-C69E-4FA2-A4B7-422227940C07}" type="sibTrans" cxnId="{172D04AD-7004-4749-A395-E782C35258E2}">
      <dgm:prSet/>
      <dgm:spPr/>
      <dgm:t>
        <a:bodyPr/>
        <a:lstStyle/>
        <a:p>
          <a:endParaRPr lang="ru-RU"/>
        </a:p>
      </dgm:t>
    </dgm:pt>
    <dgm:pt modelId="{632A0BBA-80EA-48EC-826C-67AE2209012B}">
      <dgm:prSet phldrT="[Текст]" custT="1"/>
      <dgm:spPr>
        <a:xfrm rot="10800000">
          <a:off x="1382335" y="1815801"/>
          <a:ext cx="4804268" cy="688952"/>
        </a:xfrm>
        <a:prstGeom prst="homePlat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8064A2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/>
          <a:r>
            <a:rPr lang="ru-RU" sz="14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эмоциональное благополучие детей во взаимодействии с предметно-пространственным окружением</a:t>
          </a:r>
          <a:endParaRPr lang="ru-RU" sz="14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gm:t>
    </dgm:pt>
    <dgm:pt modelId="{A6771BCC-A40D-4654-ACAB-BA09E4D345D8}" type="parTrans" cxnId="{8DF73DE6-B744-4AC1-8A01-FCADE012E795}">
      <dgm:prSet/>
      <dgm:spPr/>
      <dgm:t>
        <a:bodyPr/>
        <a:lstStyle/>
        <a:p>
          <a:endParaRPr lang="ru-RU"/>
        </a:p>
      </dgm:t>
    </dgm:pt>
    <dgm:pt modelId="{D019F571-2C86-47D3-8361-835B4E83F932}" type="sibTrans" cxnId="{8DF73DE6-B744-4AC1-8A01-FCADE012E795}">
      <dgm:prSet/>
      <dgm:spPr/>
      <dgm:t>
        <a:bodyPr/>
        <a:lstStyle/>
        <a:p>
          <a:endParaRPr lang="ru-RU"/>
        </a:p>
      </dgm:t>
    </dgm:pt>
    <dgm:pt modelId="{B6EF65DB-0763-441F-B7BE-3CABBFA3BE2E}">
      <dgm:prSet custT="1"/>
      <dgm:spPr>
        <a:xfrm rot="10800000">
          <a:off x="1382335" y="2710411"/>
          <a:ext cx="4804268" cy="688952"/>
        </a:xfrm>
        <a:prstGeom prst="homePlat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BACC6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/>
          <a:r>
            <a:rPr lang="ru-RU" sz="14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возможность самовыражения детей</a:t>
          </a:r>
          <a:endParaRPr lang="ru-RU" sz="14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gm:t>
    </dgm:pt>
    <dgm:pt modelId="{8C7D3593-504F-41AE-9E0D-219B0D932A33}" type="parTrans" cxnId="{03DC7127-76D6-4519-9A18-6071988399BC}">
      <dgm:prSet/>
      <dgm:spPr/>
      <dgm:t>
        <a:bodyPr/>
        <a:lstStyle/>
        <a:p>
          <a:endParaRPr lang="ru-RU"/>
        </a:p>
      </dgm:t>
    </dgm:pt>
    <dgm:pt modelId="{F2AD8570-C004-436F-83D5-8AF8B462404D}" type="sibTrans" cxnId="{03DC7127-76D6-4519-9A18-6071988399BC}">
      <dgm:prSet/>
      <dgm:spPr/>
      <dgm:t>
        <a:bodyPr/>
        <a:lstStyle/>
        <a:p>
          <a:endParaRPr lang="ru-RU"/>
        </a:p>
      </dgm:t>
    </dgm:pt>
    <dgm:pt modelId="{E466AB2C-0519-45AE-90CF-7E8C97A84753}" type="pres">
      <dgm:prSet presAssocID="{51D78C14-DFE5-43CB-9BC4-246035548FC1}" presName="linearFlow" presStyleCnt="0">
        <dgm:presLayoutVars>
          <dgm:dir/>
          <dgm:resizeHandles val="exact"/>
        </dgm:presLayoutVars>
      </dgm:prSet>
      <dgm:spPr/>
    </dgm:pt>
    <dgm:pt modelId="{481F6B3F-E103-448C-97BF-AF2FAB3F9E5E}" type="pres">
      <dgm:prSet presAssocID="{84B8D712-1F53-4121-B48F-BB4790CAEFE1}" presName="composite" presStyleCnt="0"/>
      <dgm:spPr/>
    </dgm:pt>
    <dgm:pt modelId="{31FF77F8-C144-46A5-8D02-2DC8762FF869}" type="pres">
      <dgm:prSet presAssocID="{84B8D712-1F53-4121-B48F-BB4790CAEFE1}" presName="imgShp" presStyleLbl="fgImgPlace1" presStyleIdx="0" presStyleCnt="4" custScaleX="129882" custScaleY="103744"/>
      <dgm:spPr>
        <a:xfrm>
          <a:off x="986391" y="788"/>
          <a:ext cx="894824" cy="714746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ru-RU"/>
        </a:p>
      </dgm:t>
    </dgm:pt>
    <dgm:pt modelId="{AEB86FF8-A0C6-43AE-BEF7-ECD62B60477B}" type="pres">
      <dgm:prSet presAssocID="{84B8D712-1F53-4121-B48F-BB4790CAEFE1}" presName="txShp" presStyleLbl="node1" presStyleIdx="0" presStyleCnt="4" custLinFactNeighborX="1179" custLinFactNeighborY="-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71BA7-2796-467E-A91A-12DD0A064DF8}" type="pres">
      <dgm:prSet presAssocID="{11026923-2AAF-4912-B104-6E9F03FA7D58}" presName="spacing" presStyleCnt="0"/>
      <dgm:spPr/>
    </dgm:pt>
    <dgm:pt modelId="{097F05ED-BB4A-497D-9E90-2D0F8E7E675D}" type="pres">
      <dgm:prSet presAssocID="{4B60A9E2-CFC9-4170-843B-8AAB39A5EE90}" presName="composite" presStyleCnt="0"/>
      <dgm:spPr/>
    </dgm:pt>
    <dgm:pt modelId="{53078C3A-19F5-45F2-8A00-DD2BE5B9FA60}" type="pres">
      <dgm:prSet presAssocID="{4B60A9E2-CFC9-4170-843B-8AAB39A5EE90}" presName="imgShp" presStyleLbl="fgImgPlace1" presStyleIdx="1" presStyleCnt="4"/>
      <dgm:spPr>
        <a:xfrm>
          <a:off x="1037859" y="921192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F76823B6-EDA6-4FD9-86DA-0441C086FD52}" type="pres">
      <dgm:prSet presAssocID="{4B60A9E2-CFC9-4170-843B-8AAB39A5EE9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ADC9B2-E23E-4C6A-86E3-EDCD2A6441BC}" type="pres">
      <dgm:prSet presAssocID="{9718E4ED-C69E-4FA2-A4B7-422227940C07}" presName="spacing" presStyleCnt="0"/>
      <dgm:spPr/>
    </dgm:pt>
    <dgm:pt modelId="{91D9339D-5D13-46D8-B01D-EE5BD304CA4F}" type="pres">
      <dgm:prSet presAssocID="{632A0BBA-80EA-48EC-826C-67AE2209012B}" presName="composite" presStyleCnt="0"/>
      <dgm:spPr/>
    </dgm:pt>
    <dgm:pt modelId="{CCC685EF-2AD1-48EE-8415-FC0956AD6728}" type="pres">
      <dgm:prSet presAssocID="{632A0BBA-80EA-48EC-826C-67AE2209012B}" presName="imgShp" presStyleLbl="fgImgPlace1" presStyleIdx="2" presStyleCnt="4"/>
      <dgm:spPr>
        <a:xfrm>
          <a:off x="1037859" y="1815801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A0211DED-52C3-4199-8283-C920934CD078}" type="pres">
      <dgm:prSet presAssocID="{632A0BBA-80EA-48EC-826C-67AE2209012B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A871C-BAE6-49E7-9D5B-967DAD2CF806}" type="pres">
      <dgm:prSet presAssocID="{D019F571-2C86-47D3-8361-835B4E83F932}" presName="spacing" presStyleCnt="0"/>
      <dgm:spPr/>
    </dgm:pt>
    <dgm:pt modelId="{96FEE6F8-F388-4E7A-83C3-B467A5E3590B}" type="pres">
      <dgm:prSet presAssocID="{B6EF65DB-0763-441F-B7BE-3CABBFA3BE2E}" presName="composite" presStyleCnt="0"/>
      <dgm:spPr/>
    </dgm:pt>
    <dgm:pt modelId="{29FC5D9B-CF5D-4C27-8C73-7BD46B8821C1}" type="pres">
      <dgm:prSet presAssocID="{B6EF65DB-0763-441F-B7BE-3CABBFA3BE2E}" presName="imgShp" presStyleLbl="fgImgPlace1" presStyleIdx="3" presStyleCnt="4"/>
      <dgm:spPr>
        <a:xfrm>
          <a:off x="1037859" y="2710411"/>
          <a:ext cx="688952" cy="6889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</dgm:pt>
    <dgm:pt modelId="{030509DC-DBE3-4287-BCD1-23A83E4FA13D}" type="pres">
      <dgm:prSet presAssocID="{B6EF65DB-0763-441F-B7BE-3CABBFA3BE2E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414CD2-30D9-45C5-B50A-D68417F6BC91}" srcId="{51D78C14-DFE5-43CB-9BC4-246035548FC1}" destId="{84B8D712-1F53-4121-B48F-BB4790CAEFE1}" srcOrd="0" destOrd="0" parTransId="{893A7C72-9F05-4C65-93AF-4DF81EFBEA77}" sibTransId="{11026923-2AAF-4912-B104-6E9F03FA7D58}"/>
    <dgm:cxn modelId="{6F8BA0BB-C3B4-4BD4-B176-AA39AFA55394}" type="presOf" srcId="{632A0BBA-80EA-48EC-826C-67AE2209012B}" destId="{A0211DED-52C3-4199-8283-C920934CD078}" srcOrd="0" destOrd="0" presId="urn:microsoft.com/office/officeart/2005/8/layout/vList3"/>
    <dgm:cxn modelId="{8DF73DE6-B744-4AC1-8A01-FCADE012E795}" srcId="{51D78C14-DFE5-43CB-9BC4-246035548FC1}" destId="{632A0BBA-80EA-48EC-826C-67AE2209012B}" srcOrd="2" destOrd="0" parTransId="{A6771BCC-A40D-4654-ACAB-BA09E4D345D8}" sibTransId="{D019F571-2C86-47D3-8361-835B4E83F932}"/>
    <dgm:cxn modelId="{A94EA83B-E9D2-46D1-9A7E-09E15FC93B6E}" type="presOf" srcId="{84B8D712-1F53-4121-B48F-BB4790CAEFE1}" destId="{AEB86FF8-A0C6-43AE-BEF7-ECD62B60477B}" srcOrd="0" destOrd="0" presId="urn:microsoft.com/office/officeart/2005/8/layout/vList3"/>
    <dgm:cxn modelId="{09C394FA-B457-4F43-9E30-3332590D8060}" type="presOf" srcId="{B6EF65DB-0763-441F-B7BE-3CABBFA3BE2E}" destId="{030509DC-DBE3-4287-BCD1-23A83E4FA13D}" srcOrd="0" destOrd="0" presId="urn:microsoft.com/office/officeart/2005/8/layout/vList3"/>
    <dgm:cxn modelId="{03DC7127-76D6-4519-9A18-6071988399BC}" srcId="{51D78C14-DFE5-43CB-9BC4-246035548FC1}" destId="{B6EF65DB-0763-441F-B7BE-3CABBFA3BE2E}" srcOrd="3" destOrd="0" parTransId="{8C7D3593-504F-41AE-9E0D-219B0D932A33}" sibTransId="{F2AD8570-C004-436F-83D5-8AF8B462404D}"/>
    <dgm:cxn modelId="{172D04AD-7004-4749-A395-E782C35258E2}" srcId="{51D78C14-DFE5-43CB-9BC4-246035548FC1}" destId="{4B60A9E2-CFC9-4170-843B-8AAB39A5EE90}" srcOrd="1" destOrd="0" parTransId="{B1916593-AA57-4F0B-AD01-37249D709A9A}" sibTransId="{9718E4ED-C69E-4FA2-A4B7-422227940C07}"/>
    <dgm:cxn modelId="{FCB6EECE-7DCC-484F-B1A4-20F6C2DED3DC}" type="presOf" srcId="{51D78C14-DFE5-43CB-9BC4-246035548FC1}" destId="{E466AB2C-0519-45AE-90CF-7E8C97A84753}" srcOrd="0" destOrd="0" presId="urn:microsoft.com/office/officeart/2005/8/layout/vList3"/>
    <dgm:cxn modelId="{835816AF-4FD2-42B6-ADF1-8FF79FA8D4CE}" type="presOf" srcId="{4B60A9E2-CFC9-4170-843B-8AAB39A5EE90}" destId="{F76823B6-EDA6-4FD9-86DA-0441C086FD52}" srcOrd="0" destOrd="0" presId="urn:microsoft.com/office/officeart/2005/8/layout/vList3"/>
    <dgm:cxn modelId="{74833E66-2C62-4901-8124-4D79BE1E5B6F}" type="presParOf" srcId="{E466AB2C-0519-45AE-90CF-7E8C97A84753}" destId="{481F6B3F-E103-448C-97BF-AF2FAB3F9E5E}" srcOrd="0" destOrd="0" presId="urn:microsoft.com/office/officeart/2005/8/layout/vList3"/>
    <dgm:cxn modelId="{49B525ED-9450-49A2-8F2D-CB6E5AD64DEA}" type="presParOf" srcId="{481F6B3F-E103-448C-97BF-AF2FAB3F9E5E}" destId="{31FF77F8-C144-46A5-8D02-2DC8762FF869}" srcOrd="0" destOrd="0" presId="urn:microsoft.com/office/officeart/2005/8/layout/vList3"/>
    <dgm:cxn modelId="{E5753FB0-29C2-44C0-B276-E74BE7CED0D0}" type="presParOf" srcId="{481F6B3F-E103-448C-97BF-AF2FAB3F9E5E}" destId="{AEB86FF8-A0C6-43AE-BEF7-ECD62B60477B}" srcOrd="1" destOrd="0" presId="urn:microsoft.com/office/officeart/2005/8/layout/vList3"/>
    <dgm:cxn modelId="{D912F74C-B01C-4284-A21B-34E4C2477386}" type="presParOf" srcId="{E466AB2C-0519-45AE-90CF-7E8C97A84753}" destId="{E1A71BA7-2796-467E-A91A-12DD0A064DF8}" srcOrd="1" destOrd="0" presId="urn:microsoft.com/office/officeart/2005/8/layout/vList3"/>
    <dgm:cxn modelId="{937C018F-73F8-4055-BC65-7127544BC0B9}" type="presParOf" srcId="{E466AB2C-0519-45AE-90CF-7E8C97A84753}" destId="{097F05ED-BB4A-497D-9E90-2D0F8E7E675D}" srcOrd="2" destOrd="0" presId="urn:microsoft.com/office/officeart/2005/8/layout/vList3"/>
    <dgm:cxn modelId="{AC6F6E2E-0CD2-49DE-8448-8427BCBC12D0}" type="presParOf" srcId="{097F05ED-BB4A-497D-9E90-2D0F8E7E675D}" destId="{53078C3A-19F5-45F2-8A00-DD2BE5B9FA60}" srcOrd="0" destOrd="0" presId="urn:microsoft.com/office/officeart/2005/8/layout/vList3"/>
    <dgm:cxn modelId="{A60BC4A1-0F25-4BC6-807A-23766784B929}" type="presParOf" srcId="{097F05ED-BB4A-497D-9E90-2D0F8E7E675D}" destId="{F76823B6-EDA6-4FD9-86DA-0441C086FD52}" srcOrd="1" destOrd="0" presId="urn:microsoft.com/office/officeart/2005/8/layout/vList3"/>
    <dgm:cxn modelId="{16B8068C-AE30-4C51-A5F8-33AC81C81DD7}" type="presParOf" srcId="{E466AB2C-0519-45AE-90CF-7E8C97A84753}" destId="{0DADC9B2-E23E-4C6A-86E3-EDCD2A6441BC}" srcOrd="3" destOrd="0" presId="urn:microsoft.com/office/officeart/2005/8/layout/vList3"/>
    <dgm:cxn modelId="{BD872F54-01C6-40D6-9E97-F6F022D12D78}" type="presParOf" srcId="{E466AB2C-0519-45AE-90CF-7E8C97A84753}" destId="{91D9339D-5D13-46D8-B01D-EE5BD304CA4F}" srcOrd="4" destOrd="0" presId="urn:microsoft.com/office/officeart/2005/8/layout/vList3"/>
    <dgm:cxn modelId="{CFC56702-483E-4C84-865E-EB05E4F259AE}" type="presParOf" srcId="{91D9339D-5D13-46D8-B01D-EE5BD304CA4F}" destId="{CCC685EF-2AD1-48EE-8415-FC0956AD6728}" srcOrd="0" destOrd="0" presId="urn:microsoft.com/office/officeart/2005/8/layout/vList3"/>
    <dgm:cxn modelId="{7D96F6E5-CAF6-4290-B12A-535600CD7047}" type="presParOf" srcId="{91D9339D-5D13-46D8-B01D-EE5BD304CA4F}" destId="{A0211DED-52C3-4199-8283-C920934CD078}" srcOrd="1" destOrd="0" presId="urn:microsoft.com/office/officeart/2005/8/layout/vList3"/>
    <dgm:cxn modelId="{86FB6501-1786-4DC2-9C8A-2706C5C50EE3}" type="presParOf" srcId="{E466AB2C-0519-45AE-90CF-7E8C97A84753}" destId="{939A871C-BAE6-49E7-9D5B-967DAD2CF806}" srcOrd="5" destOrd="0" presId="urn:microsoft.com/office/officeart/2005/8/layout/vList3"/>
    <dgm:cxn modelId="{6F94ADCB-EF98-4ADD-8BE9-DC33A3EC1AF5}" type="presParOf" srcId="{E466AB2C-0519-45AE-90CF-7E8C97A84753}" destId="{96FEE6F8-F388-4E7A-83C3-B467A5E3590B}" srcOrd="6" destOrd="0" presId="urn:microsoft.com/office/officeart/2005/8/layout/vList3"/>
    <dgm:cxn modelId="{D89446B5-0A13-4783-B048-558DF23FE277}" type="presParOf" srcId="{96FEE6F8-F388-4E7A-83C3-B467A5E3590B}" destId="{29FC5D9B-CF5D-4C27-8C73-7BD46B8821C1}" srcOrd="0" destOrd="0" presId="urn:microsoft.com/office/officeart/2005/8/layout/vList3"/>
    <dgm:cxn modelId="{7EB0B023-BA93-4824-ABDF-EB634BCB35B6}" type="presParOf" srcId="{96FEE6F8-F388-4E7A-83C3-B467A5E3590B}" destId="{030509DC-DBE3-4287-BCD1-23A83E4FA13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A304E-8B93-4508-881A-C7077D420C6D}">
      <dsp:nvSpPr>
        <dsp:cNvPr id="0" name=""/>
        <dsp:cNvSpPr/>
      </dsp:nvSpPr>
      <dsp:spPr>
        <a:xfrm>
          <a:off x="6917635" y="1116015"/>
          <a:ext cx="3944398" cy="1890107"/>
        </a:xfrm>
        <a:prstGeom prst="ellips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Направления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работы </a:t>
          </a:r>
          <a:endParaRPr lang="ru-RU" sz="1600" kern="1200" dirty="0"/>
        </a:p>
      </dsp:txBody>
      <dsp:txXfrm>
        <a:off x="7495279" y="1392815"/>
        <a:ext cx="2789110" cy="1336507"/>
      </dsp:txXfrm>
    </dsp:sp>
    <dsp:sp modelId="{CDBB71F4-18D7-4C1F-A707-B6A405C74632}">
      <dsp:nvSpPr>
        <dsp:cNvPr id="0" name=""/>
        <dsp:cNvSpPr/>
      </dsp:nvSpPr>
      <dsp:spPr>
        <a:xfrm rot="10733055">
          <a:off x="4625706" y="2107849"/>
          <a:ext cx="2293773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2293773" y="13930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5715248" y="2064435"/>
        <a:ext cx="114688" cy="114688"/>
      </dsp:txXfrm>
    </dsp:sp>
    <dsp:sp modelId="{6514BDE4-909F-492B-9591-2E3C9E032638}">
      <dsp:nvSpPr>
        <dsp:cNvPr id="0" name=""/>
        <dsp:cNvSpPr/>
      </dsp:nvSpPr>
      <dsp:spPr>
        <a:xfrm>
          <a:off x="1104955" y="1201158"/>
          <a:ext cx="3522051" cy="1954460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tx2"/>
              </a:solidFill>
            </a:rPr>
            <a:t>диагностическое</a:t>
          </a:r>
          <a:endParaRPr lang="ru-RU" sz="2000" b="0" kern="1200" dirty="0">
            <a:solidFill>
              <a:schemeClr val="tx2"/>
            </a:solidFill>
          </a:endParaRPr>
        </a:p>
      </dsp:txBody>
      <dsp:txXfrm>
        <a:off x="1620747" y="1487382"/>
        <a:ext cx="2490467" cy="1382012"/>
      </dsp:txXfrm>
    </dsp:sp>
    <dsp:sp modelId="{54A9FD40-FA99-4337-ACB1-56857C19C3A9}">
      <dsp:nvSpPr>
        <dsp:cNvPr id="0" name=""/>
        <dsp:cNvSpPr/>
      </dsp:nvSpPr>
      <dsp:spPr>
        <a:xfrm rot="4650032">
          <a:off x="8671055" y="3519070"/>
          <a:ext cx="1090169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090169" y="13930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188885" y="3505746"/>
        <a:ext cx="54508" cy="54508"/>
      </dsp:txXfrm>
    </dsp:sp>
    <dsp:sp modelId="{3C8E0DD4-49D9-490D-A130-79E4CCF2B082}">
      <dsp:nvSpPr>
        <dsp:cNvPr id="0" name=""/>
        <dsp:cNvSpPr/>
      </dsp:nvSpPr>
      <dsp:spPr>
        <a:xfrm>
          <a:off x="7939387" y="4056574"/>
          <a:ext cx="3216293" cy="1942627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Коррекционно-развивающее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8410402" y="4341065"/>
        <a:ext cx="2274263" cy="1373645"/>
      </dsp:txXfrm>
    </dsp:sp>
    <dsp:sp modelId="{5D1DDDE7-BFD7-4239-B7EA-3840C207F089}">
      <dsp:nvSpPr>
        <dsp:cNvPr id="0" name=""/>
        <dsp:cNvSpPr/>
      </dsp:nvSpPr>
      <dsp:spPr>
        <a:xfrm rot="8002427">
          <a:off x="6410743" y="3625884"/>
          <a:ext cx="1975027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975027" y="13930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10800000">
        <a:off x="7348881" y="3590439"/>
        <a:ext cx="98751" cy="98751"/>
      </dsp:txXfrm>
    </dsp:sp>
    <dsp:sp modelId="{AD07C3E8-CB37-4D2B-B73B-0D30203BA9B3}">
      <dsp:nvSpPr>
        <dsp:cNvPr id="0" name=""/>
        <dsp:cNvSpPr/>
      </dsp:nvSpPr>
      <dsp:spPr>
        <a:xfrm>
          <a:off x="4427928" y="4262286"/>
          <a:ext cx="3143769" cy="1715394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консультативное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4888322" y="4513500"/>
        <a:ext cx="2222981" cy="1212966"/>
      </dsp:txXfrm>
    </dsp:sp>
    <dsp:sp modelId="{D2D0E9F8-81D7-4896-82FA-85D1C24E627C}">
      <dsp:nvSpPr>
        <dsp:cNvPr id="0" name=""/>
        <dsp:cNvSpPr/>
      </dsp:nvSpPr>
      <dsp:spPr>
        <a:xfrm rot="9647941">
          <a:off x="4194689" y="3127051"/>
          <a:ext cx="3188455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3188455" y="13930"/>
              </a:lnTo>
            </a:path>
          </a:pathLst>
        </a:custGeom>
        <a:noFill/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5709206" y="3061271"/>
        <a:ext cx="159422" cy="159422"/>
      </dsp:txXfrm>
    </dsp:sp>
    <dsp:sp modelId="{7DE672BF-B841-47FA-A8A8-CE63DF8A1621}">
      <dsp:nvSpPr>
        <dsp:cNvPr id="0" name=""/>
        <dsp:cNvSpPr/>
      </dsp:nvSpPr>
      <dsp:spPr>
        <a:xfrm>
          <a:off x="1321106" y="3299208"/>
          <a:ext cx="3240977" cy="1666743"/>
        </a:xfrm>
        <a:prstGeom prst="ellipse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</a:rPr>
            <a:t>Информационно-просветительское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1795736" y="3543297"/>
        <a:ext cx="2291717" cy="1178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86FF8-A0C6-43AE-BEF7-ECD62B60477B}">
      <dsp:nvSpPr>
        <dsp:cNvPr id="0" name=""/>
        <dsp:cNvSpPr/>
      </dsp:nvSpPr>
      <dsp:spPr>
        <a:xfrm rot="10800000">
          <a:off x="2212753" y="15266"/>
          <a:ext cx="7296912" cy="889356"/>
        </a:xfrm>
        <a:prstGeom prst="homePlat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C0504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2182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обеспечивают: игровую, познавательную, исследовательскую и творческую активность детей</a:t>
          </a:r>
          <a:endParaRPr lang="ru-RU" sz="1400" kern="12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sp:txBody>
      <dsp:txXfrm rot="10800000">
        <a:off x="2435092" y="15266"/>
        <a:ext cx="7074573" cy="889356"/>
      </dsp:txXfrm>
    </dsp:sp>
    <dsp:sp modelId="{31FF77F8-C144-46A5-8D02-2DC8762FF869}">
      <dsp:nvSpPr>
        <dsp:cNvPr id="0" name=""/>
        <dsp:cNvSpPr/>
      </dsp:nvSpPr>
      <dsp:spPr>
        <a:xfrm>
          <a:off x="1549165" y="1329"/>
          <a:ext cx="1155114" cy="922654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76823B6-EDA6-4FD9-86DA-0441C086FD52}">
      <dsp:nvSpPr>
        <dsp:cNvPr id="0" name=""/>
        <dsp:cNvSpPr/>
      </dsp:nvSpPr>
      <dsp:spPr>
        <a:xfrm rot="10800000">
          <a:off x="2060283" y="1189463"/>
          <a:ext cx="7296912" cy="889356"/>
        </a:xfrm>
        <a:prstGeom prst="homePlat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9BBB59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2182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двигательную активность, в том числе развитие крупной, мелкой, мимической, артикуляционной моторики, участие в подвижных играх;</a:t>
          </a:r>
          <a:endParaRPr lang="ru-RU" sz="1400" kern="12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sp:txBody>
      <dsp:txXfrm rot="10800000">
        <a:off x="2282622" y="1189463"/>
        <a:ext cx="7074573" cy="889356"/>
      </dsp:txXfrm>
    </dsp:sp>
    <dsp:sp modelId="{53078C3A-19F5-45F2-8A00-DD2BE5B9FA60}">
      <dsp:nvSpPr>
        <dsp:cNvPr id="0" name=""/>
        <dsp:cNvSpPr/>
      </dsp:nvSpPr>
      <dsp:spPr>
        <a:xfrm>
          <a:off x="1615604" y="1189463"/>
          <a:ext cx="889356" cy="889356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0211DED-52C3-4199-8283-C920934CD078}">
      <dsp:nvSpPr>
        <dsp:cNvPr id="0" name=""/>
        <dsp:cNvSpPr/>
      </dsp:nvSpPr>
      <dsp:spPr>
        <a:xfrm rot="10800000">
          <a:off x="2060283" y="2344300"/>
          <a:ext cx="7296912" cy="889356"/>
        </a:xfrm>
        <a:prstGeom prst="homePlat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8064A2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2182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эмоциональное благополучие детей во взаимодействии с предметно-пространственным окружением</a:t>
          </a:r>
          <a:endParaRPr lang="ru-RU" sz="1400" kern="12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sp:txBody>
      <dsp:txXfrm rot="10800000">
        <a:off x="2282622" y="2344300"/>
        <a:ext cx="7074573" cy="889356"/>
      </dsp:txXfrm>
    </dsp:sp>
    <dsp:sp modelId="{CCC685EF-2AD1-48EE-8415-FC0956AD6728}">
      <dsp:nvSpPr>
        <dsp:cNvPr id="0" name=""/>
        <dsp:cNvSpPr/>
      </dsp:nvSpPr>
      <dsp:spPr>
        <a:xfrm>
          <a:off x="1615604" y="2344300"/>
          <a:ext cx="889356" cy="889356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30509DC-DBE3-4287-BCD1-23A83E4FA13D}">
      <dsp:nvSpPr>
        <dsp:cNvPr id="0" name=""/>
        <dsp:cNvSpPr/>
      </dsp:nvSpPr>
      <dsp:spPr>
        <a:xfrm rot="10800000">
          <a:off x="2060283" y="3499136"/>
          <a:ext cx="7296912" cy="889356"/>
        </a:xfrm>
        <a:prstGeom prst="homePlat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BACC6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2182" tIns="53340" rIns="99568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ysClr val="windowText" lastClr="000000"/>
              </a:solidFill>
              <a:latin typeface="Constantia" panose="02030602050306030303" pitchFamily="18" charset="0"/>
              <a:ea typeface="+mn-ea"/>
              <a:cs typeface="+mn-cs"/>
            </a:rPr>
            <a:t>возможность самовыражения детей</a:t>
          </a:r>
          <a:endParaRPr lang="ru-RU" sz="1400" kern="1200" dirty="0">
            <a:solidFill>
              <a:sysClr val="windowText" lastClr="000000"/>
            </a:solidFill>
            <a:latin typeface="Constantia" panose="02030602050306030303" pitchFamily="18" charset="0"/>
            <a:ea typeface="+mn-ea"/>
            <a:cs typeface="+mn-cs"/>
          </a:endParaRPr>
        </a:p>
      </dsp:txBody>
      <dsp:txXfrm rot="10800000">
        <a:off x="2282622" y="3499136"/>
        <a:ext cx="7074573" cy="889356"/>
      </dsp:txXfrm>
    </dsp:sp>
    <dsp:sp modelId="{29FC5D9B-CF5D-4C27-8C73-7BD46B8821C1}">
      <dsp:nvSpPr>
        <dsp:cNvPr id="0" name=""/>
        <dsp:cNvSpPr/>
      </dsp:nvSpPr>
      <dsp:spPr>
        <a:xfrm>
          <a:off x="1615604" y="3499136"/>
          <a:ext cx="889356" cy="889356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952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5C2F1-274B-44AF-AE20-741B32D287A2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E919D-7175-4B83-B2EA-251C37737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23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919D-7175-4B83-B2EA-251C3773733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98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4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93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27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04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19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66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1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82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11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34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42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3C527-F8EC-41FD-BCF8-AB1A68B8F4FC}" type="datetimeFigureOut">
              <a:rPr lang="ru-RU" smtClean="0"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674E0-B7C7-418C-AAE0-3098468736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37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6448"/>
            <a:ext cx="9144000" cy="912499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сад№1 «Остров детства» с.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Ильинское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Сахалинской области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880315"/>
            <a:ext cx="9144000" cy="4842457"/>
          </a:xfrm>
        </p:spPr>
        <p:txBody>
          <a:bodyPr>
            <a:normAutofit/>
          </a:bodyPr>
          <a:lstStyle/>
          <a:p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</a:t>
            </a: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учителя-логопеда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СОСТАВЛЕНА НА ОСНОВЕ ОБРАЗОВАТЕЛЬНОЙ ПРОГРАММЫ ДОШКОЛЬНОГО ОБРАЗОВАНИЯ ПО КОРРЕКЦИОННО- РАЗВИВАЮЩЕЙ РАБОТЕ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условиях </a:t>
            </a:r>
            <a:r>
              <a:rPr lang="ru-R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логопункта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Ильинское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- 2022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7874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7851"/>
            <a:ext cx="10515600" cy="1325563"/>
          </a:xfrm>
        </p:spPr>
        <p:txBody>
          <a:bodyPr>
            <a:normAutofit/>
          </a:bodyPr>
          <a:lstStyle/>
          <a:p>
            <a:endParaRPr lang="ru-RU" sz="3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225456"/>
              </p:ext>
            </p:extLst>
          </p:nvPr>
        </p:nvGraphicFramePr>
        <p:xfrm>
          <a:off x="977463" y="1150882"/>
          <a:ext cx="9743089" cy="4968240"/>
        </p:xfrm>
        <a:graphic>
          <a:graphicData uri="http://schemas.openxmlformats.org/drawingml/2006/table">
            <a:tbl>
              <a:tblPr firstRow="1" firstCol="1" bandRow="1"/>
              <a:tblGrid>
                <a:gridCol w="3226149"/>
                <a:gridCol w="6516940"/>
              </a:tblGrid>
              <a:tr h="51106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                  Нарушения речи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 Направления коррекционной работы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92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Фонетическое недоразвитие речи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коррекция звукопроизношения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45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Фонетико- фонематическое недоразвитие речи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Развитие фонематического восприятия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Коррекция звукопроизношения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359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Общее недоразвитие речи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Обогащение словаря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Совершенствование грамматического строя речи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Совершенствование связной речи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Развитие фонематического восприятия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Совершенствование слоговой структуры    слов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Коррекция звукопроизношения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3963787" y="90152"/>
            <a:ext cx="2093404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3012" y="134470"/>
            <a:ext cx="10515600" cy="413100"/>
          </a:xfrm>
        </p:spPr>
        <p:txBody>
          <a:bodyPr>
            <a:normAutofit fontScale="90000"/>
          </a:bodyPr>
          <a:lstStyle/>
          <a:p>
            <a:pPr fontAlgn="base">
              <a:lnSpc>
                <a:spcPct val="115000"/>
              </a:lnSpc>
              <a:spcAft>
                <a:spcPts val="0"/>
              </a:spcAft>
            </a:pP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Формы </a:t>
            </a:r>
            <a:r>
              <a:rPr lang="ru-RU" sz="3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организации </a:t>
            </a: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коррекционной </a:t>
            </a:r>
            <a:r>
              <a:rPr lang="ru-RU" sz="3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образовательной </a:t>
            </a:r>
            <a:r>
              <a:rPr lang="ru-RU" sz="32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деятельности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58390"/>
            <a:ext cx="10515600" cy="4351338"/>
          </a:xfrm>
        </p:spPr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582391"/>
              </p:ext>
            </p:extLst>
          </p:nvPr>
        </p:nvGraphicFramePr>
        <p:xfrm>
          <a:off x="0" y="1706880"/>
          <a:ext cx="12192000" cy="583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  <a:gridCol w="6096000"/>
              </a:tblGrid>
              <a:tr h="55842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Подгрупповые занятия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Индивидуальные, индивидуально- подгрупповые занятия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3750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 закрепление навыков произношения изученных звуков;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отработка навыков восприятия и воспроизведения сложных слоговых структур, состоящих из правильно произносимых звуков;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 воспитание готовности к звуковому анализу и синтезу слов, состоящих из правильно произносимых звуков;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  расширение лексического запаса в процессе закрепления поставленных ранее звуков;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 закрепление доступных возрасту грамматических категорий с учетом исправленных на индивидуальных занятиях звуков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развитие связной речи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развитие артикуляционного </a:t>
                      </a:r>
                      <a:r>
                        <a:rPr lang="ru-RU" sz="1800" kern="1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праксиса</a:t>
                      </a: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фонационные упражнения;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уточнение артикуляции правильно произносимых звуков в различных </a:t>
                      </a:r>
                      <a:r>
                        <a:rPr lang="ru-RU" sz="1800" kern="1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звуко</a:t>
                      </a: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-слоговых сочетаниях;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3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вызывание и постановка отсутствующих звуков или коррекция искаженных звуков;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первоначальный этап их автоматизации в облегченных фонетических условиях.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27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3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046" y="1"/>
            <a:ext cx="10720754" cy="956604"/>
          </a:xfrm>
        </p:spPr>
        <p:txBody>
          <a:bodyPr>
            <a:normAutofit fontScale="90000"/>
          </a:bodyPr>
          <a:lstStyle/>
          <a:p>
            <a:pPr fontAlgn="base">
              <a:lnSpc>
                <a:spcPct val="115000"/>
              </a:lnSpc>
              <a:spcAft>
                <a:spcPts val="1000"/>
              </a:spcAft>
            </a:pPr>
            <a:r>
              <a:rPr lang="ru-RU" sz="36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6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6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6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6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Взаимодействие  </a:t>
            </a:r>
            <a:r>
              <a:rPr lang="ru-RU" sz="3600" kern="150" dirty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с семьями воспитанников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677206"/>
              </p:ext>
            </p:extLst>
          </p:nvPr>
        </p:nvGraphicFramePr>
        <p:xfrm>
          <a:off x="633046" y="1112050"/>
          <a:ext cx="10544706" cy="5302913"/>
        </p:xfrm>
        <a:graphic>
          <a:graphicData uri="http://schemas.openxmlformats.org/drawingml/2006/table">
            <a:tbl>
              <a:tblPr firstRow="1" firstCol="1" bandRow="1"/>
              <a:tblGrid>
                <a:gridCol w="2175780"/>
                <a:gridCol w="8368926"/>
              </a:tblGrid>
              <a:tr h="340433"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20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2000" b="1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Этап </a:t>
                      </a:r>
                      <a:r>
                        <a:rPr lang="ru-RU" sz="20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20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                                               Содержание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769"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Подготовительный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12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сообщение данных о специфических нарушениях речи ребенка, уровнях развития разных сторон речи, специфичных трудностях и сильных сторонах речевого развития;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формирование представлений о содержании и формах взаимодействия с логопедом.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5150"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Основной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1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Обеспечивает преемственность логопедической коррекции в ДОУ и семье за счет вовлечения родителей в коррекционно-педагогический процесс с использованием следующих форм: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1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включение родителей в проведение занятий;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13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содержательное информирование родителей о динамике речевого развития в процессе логопедической коррекции;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125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обучение приемам логопедической коррекции, используемым в семейном воспитании детей с нарушениями речи;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 содействие в создании коррекционно-педагогической среды в семье с учетом речевого нарушения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ребенка.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7040"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Завершающий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37160"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6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Анализ эффективности взаимодействия с родителями за период логопедической коррекции;  разработка рекомендаций по обеспечению устойчивости результатов логопедической коррекции.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71" marR="51971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8369505" y="0"/>
            <a:ext cx="27860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8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1480" y="32027"/>
            <a:ext cx="13949994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семьями воспитанников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10-конечная звезда 4"/>
          <p:cNvSpPr/>
          <p:nvPr/>
        </p:nvSpPr>
        <p:spPr>
          <a:xfrm>
            <a:off x="505458" y="1630204"/>
            <a:ext cx="2284730" cy="2052637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Тематические консультации</a:t>
            </a:r>
          </a:p>
        </p:txBody>
      </p:sp>
      <p:sp>
        <p:nvSpPr>
          <p:cNvPr id="6" name="10-конечная звезда 5"/>
          <p:cNvSpPr/>
          <p:nvPr/>
        </p:nvSpPr>
        <p:spPr>
          <a:xfrm>
            <a:off x="4652326" y="1364057"/>
            <a:ext cx="2434273" cy="2318783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smtClean="0">
                <a:solidFill>
                  <a:prstClr val="black"/>
                </a:solidFill>
                <a:latin typeface="Constantia" panose="02030602050306030303" pitchFamily="18" charset="0"/>
              </a:rPr>
              <a:t>Информационные стенды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sp>
        <p:nvSpPr>
          <p:cNvPr id="7" name="10-конечная звезда 6"/>
          <p:cNvSpPr/>
          <p:nvPr/>
        </p:nvSpPr>
        <p:spPr>
          <a:xfrm>
            <a:off x="2172334" y="3861592"/>
            <a:ext cx="2277745" cy="2173448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err="1" smtClean="0">
                <a:solidFill>
                  <a:prstClr val="black"/>
                </a:solidFill>
                <a:latin typeface="Constantia" panose="02030602050306030303" pitchFamily="18" charset="0"/>
              </a:rPr>
              <a:t>Индивидуальныебеседы</a:t>
            </a:r>
            <a:r>
              <a:rPr lang="ru-RU" sz="1400" kern="0" dirty="0" smtClean="0">
                <a:solidFill>
                  <a:prstClr val="black"/>
                </a:solidFill>
                <a:latin typeface="Constantia" panose="02030602050306030303" pitchFamily="18" charset="0"/>
              </a:rPr>
              <a:t>, консультации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sp>
        <p:nvSpPr>
          <p:cNvPr id="10" name="10-конечная звезда 9"/>
          <p:cNvSpPr/>
          <p:nvPr/>
        </p:nvSpPr>
        <p:spPr>
          <a:xfrm>
            <a:off x="6851648" y="3982403"/>
            <a:ext cx="2284730" cy="2052637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smtClean="0">
                <a:solidFill>
                  <a:prstClr val="black"/>
                </a:solidFill>
                <a:latin typeface="Constantia" panose="02030602050306030303" pitchFamily="18" charset="0"/>
              </a:rPr>
              <a:t>Консультативно- методическая помощь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sp>
        <p:nvSpPr>
          <p:cNvPr id="11" name="10-конечная звезда 10"/>
          <p:cNvSpPr/>
          <p:nvPr/>
        </p:nvSpPr>
        <p:spPr>
          <a:xfrm>
            <a:off x="8700137" y="1591270"/>
            <a:ext cx="2284730" cy="2052637"/>
          </a:xfrm>
          <a:prstGeom prst="star10">
            <a:avLst/>
          </a:prstGeom>
          <a:solidFill>
            <a:schemeClr val="accent1"/>
          </a:soli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smtClean="0">
                <a:solidFill>
                  <a:prstClr val="black"/>
                </a:solidFill>
                <a:latin typeface="Constantia" panose="02030602050306030303" pitchFamily="18" charset="0"/>
              </a:rPr>
              <a:t>Открытые занятия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83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58905"/>
          </a:xfrm>
        </p:spPr>
        <p:txBody>
          <a:bodyPr>
            <a:normAutofit fontScale="90000"/>
          </a:bodyPr>
          <a:lstStyle/>
          <a:p>
            <a:r>
              <a:rPr lang="ru-RU" sz="32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Взаимодействие  </a:t>
            </a:r>
            <a:r>
              <a:rPr lang="ru-RU" sz="32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с педагогами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73674"/>
              </p:ext>
            </p:extLst>
          </p:nvPr>
        </p:nvGraphicFramePr>
        <p:xfrm>
          <a:off x="838200" y="1251940"/>
          <a:ext cx="10515600" cy="5077643"/>
        </p:xfrm>
        <a:graphic>
          <a:graphicData uri="http://schemas.openxmlformats.org/drawingml/2006/table">
            <a:tbl>
              <a:tblPr firstRow="1" firstCol="1" bandRow="1"/>
              <a:tblGrid>
                <a:gridCol w="2926480"/>
                <a:gridCol w="4122740"/>
                <a:gridCol w="3466380"/>
              </a:tblGrid>
              <a:tr h="1211895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Направления работы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Воспитатель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b="1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Учитель- логопед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41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Пропаганда знаний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Сообщает родителям информацию об условиях благополучного развития речи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Сообщает родителям информацию о видах и причинах речевых нарушений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9396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Диагностическое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Распознает недостатки в речевом развитии и адресует логопеду запрос, содействуя раннему выявлению речевых нарушений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Осуществляет первичную,  последующую и итоговую диагностику речевого развития воспитанника.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747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Коррекционно-развивающее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Формирует у ребенка общие предпосылки, обеспечивающие успешность логопедической коррекции речи. Развивает все стороны речи детей в пределах нормы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Корректирует все стороны речи для оптимизации ее развития.  Развивает сохранные речевые навыки, что создает основу для коррекции ее нарушенных сторон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2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436" y="445808"/>
            <a:ext cx="10515600" cy="1325563"/>
          </a:xfrm>
        </p:spPr>
        <p:txBody>
          <a:bodyPr>
            <a:noAutofit/>
          </a:bodyPr>
          <a:lstStyle/>
          <a:p>
            <a:pPr fontAlgn="base">
              <a:lnSpc>
                <a:spcPct val="115000"/>
              </a:lnSpc>
              <a:spcAft>
                <a:spcPts val="70"/>
              </a:spcAft>
            </a:pPr>
            <a:r>
              <a:rPr lang="ru-RU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/>
            </a:r>
            <a:br>
              <a:rPr lang="ru-RU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/>
            </a:r>
            <a:br>
              <a:rPr lang="ru-RU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При </a:t>
            </a:r>
            <a:r>
              <a:rPr lang="ru-RU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организации коррекционно-развивающей деятельности по коррекции нарушений речи в условиях </a:t>
            </a:r>
            <a:r>
              <a:rPr lang="ru-RU" sz="2400" kern="15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логопункта</a:t>
            </a:r>
            <a:r>
              <a:rPr lang="ru-RU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прослеживается интеграция коррекционных задач в деятельности педагогов ДОУ: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373560"/>
              </p:ext>
            </p:extLst>
          </p:nvPr>
        </p:nvGraphicFramePr>
        <p:xfrm>
          <a:off x="838200" y="2209801"/>
          <a:ext cx="9919446" cy="4122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6482"/>
                <a:gridCol w="3306482"/>
                <a:gridCol w="3306482"/>
              </a:tblGrid>
              <a:tr h="586475">
                <a:tc>
                  <a:txBody>
                    <a:bodyPr/>
                    <a:lstStyle/>
                    <a:p>
                      <a:r>
                        <a:rPr lang="ru-RU" dirty="0" smtClean="0"/>
                        <a:t>Музыкальный руководитель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Инструктор по физической культуре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Педагог- психолог</a:t>
                      </a:r>
                      <a:endParaRPr lang="ru-RU" dirty="0"/>
                    </a:p>
                  </a:txBody>
                  <a:tcPr/>
                </a:tc>
              </a:tr>
              <a:tr h="3482605">
                <a:tc>
                  <a:txBody>
                    <a:bodyPr/>
                    <a:lstStyle/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10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элементы </a:t>
                      </a:r>
                      <a:r>
                        <a:rPr lang="ru-RU" sz="1800" kern="15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логоритмики</a:t>
                      </a: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10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постановка диафрагмально-речевого дыхания;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9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развитие координации движений;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105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музыкотерапия;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развитие общей и мелкой моторики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развитие крупной и мелкой моторики в играх и упражнениях;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586740" fontAlgn="base">
                        <a:lnSpc>
                          <a:spcPct val="115000"/>
                        </a:lnSpc>
                        <a:spcAft>
                          <a:spcPts val="70"/>
                        </a:spcAft>
                      </a:pPr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интеграция речевой 	и двигательной функции;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ahoma" panose="020B0604030504040204" pitchFamily="34" charset="0"/>
                        </a:rPr>
                        <a:t>- развитие основных видов движения.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коррекция неречевых психических процессов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коррекция эмоционально-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волевой сферы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52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Организационный раздел</a:t>
            </a:r>
            <a:br>
              <a:rPr lang="ru-RU" sz="36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1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Организация </a:t>
            </a:r>
            <a:r>
              <a:rPr lang="ru-RU" sz="3100" kern="150" dirty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предметно- пространственной развивающей </a:t>
            </a:r>
            <a:r>
              <a:rPr lang="ru-RU" sz="31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среды логопедического кабинета</a:t>
            </a:r>
            <a:endParaRPr lang="ru-RU" sz="31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19016478"/>
              </p:ext>
            </p:extLst>
          </p:nvPr>
        </p:nvGraphicFramePr>
        <p:xfrm>
          <a:off x="533400" y="1858576"/>
          <a:ext cx="10972800" cy="4389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970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32080" cy="702564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>
              <a:lnSpc>
                <a:spcPct val="115000"/>
              </a:lnSpc>
              <a:spcAft>
                <a:spcPts val="0"/>
              </a:spcAft>
            </a:pP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kern="150" dirty="0" smtClean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Перечень </a:t>
            </a:r>
            <a:r>
              <a:rPr lang="ru-RU" sz="3600" kern="1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нормативных и нормативно- методических документов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" y="2164079"/>
            <a:ext cx="1078992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Закон РФ “Об образовании</a:t>
            </a:r>
            <a:r>
              <a:rPr lang="ru-RU" sz="1400" b="1" dirty="0">
                <a:solidFill>
                  <a:srgbClr val="002060"/>
                </a:solidFill>
                <a:latin typeface="Arial" charset="0"/>
                <a:cs typeface="Arial" charset="0"/>
              </a:rPr>
              <a:t>” </a:t>
            </a: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от 29.12.2012 N 273-ФЗ (ред. от 25.11.2013).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«Федеральный государственный образовательный стандарт дошкольного образования (утв. приказом </a:t>
            </a:r>
            <a:r>
              <a:rPr lang="ru-RU" sz="1400" dirty="0" err="1">
                <a:solidFill>
                  <a:srgbClr val="002060"/>
                </a:solidFill>
                <a:latin typeface="Arial" charset="0"/>
                <a:cs typeface="Arial" charset="0"/>
              </a:rPr>
              <a:t>Минобр.науки</a:t>
            </a: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России от 17.10.2013 № 1155) 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Конвенция о правах ребенка от 20.11.1989г.;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Устав МБДОУ « Детский сад комбинированного вида № 77»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Программа развития МБДОУ « Детский сад комбинированного вида № 77»   на 2015-2016 учебный год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Постановление Правительства РФ от 12 сентября 2008г. №666 «Об утверждении Типового положения о дошкольном образовательном учреждении»;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Положением о работе городской психолого-медико-педагогической комиссии (ПМПК);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Письмо Министерство образования РФ от 27.03.2000г. №27/901-6 «О </a:t>
            </a:r>
            <a:r>
              <a:rPr lang="ru-RU" sz="1400" dirty="0" err="1">
                <a:solidFill>
                  <a:srgbClr val="002060"/>
                </a:solidFill>
                <a:latin typeface="Arial" charset="0"/>
                <a:cs typeface="Arial" charset="0"/>
              </a:rPr>
              <a:t>психолого</a:t>
            </a: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- медико- педагогическом консилиуме»;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Положение о работе групп компенсирующей направленности для детей с тяжелыми нарушениями речи, с фонетико-фонематическими нарушениями речи  в муниципальных дошкольных образовательных учреждениях;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Письмом МО РФ от 22 января 1998г. №20-58-07 «Об учителях-логопедах и педагогах-психологах учреждений образования».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400" dirty="0">
                <a:solidFill>
                  <a:srgbClr val="002060"/>
                </a:solidFill>
                <a:latin typeface="Arial" charset="0"/>
                <a:cs typeface="Arial" charset="0"/>
              </a:rPr>
              <a:t> Санитарно-эпидемиологические требования к устройству, содержанию и организации режима работы в дошкольных образовательных учреждений (СанПиН 2.4.1.3049-13 от 15.052013 года., регистрационный №26)</a:t>
            </a:r>
          </a:p>
        </p:txBody>
      </p:sp>
    </p:spTree>
    <p:extLst>
      <p:ext uri="{BB962C8B-B14F-4D97-AF65-F5344CB8AC3E}">
        <p14:creationId xmlns:p14="http://schemas.microsoft.com/office/powerpoint/2010/main" val="244851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995"/>
          </a:xfrm>
        </p:spPr>
        <p:txBody>
          <a:bodyPr>
            <a:normAutofit/>
          </a:bodyPr>
          <a:lstStyle/>
          <a:p>
            <a:r>
              <a:rPr lang="ru-RU" sz="3200" kern="150" dirty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Перечень литературных источников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1036320"/>
            <a:ext cx="10149840" cy="4560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15000"/>
              </a:lnSpc>
            </a:pPr>
            <a:r>
              <a:rPr lang="ru-RU" sz="1400" kern="150" dirty="0" smtClean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   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Афонькина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Ю.А.,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Кочугова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Н .А., Рабочая программа учителя - логопеда ДОУ. –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Волгоград: Учитель, 2014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15000"/>
              </a:lnSpc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2.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Веракса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Н.Е.,Комарова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Т.С.,Васильева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М.А.Примерная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общеобразовательная программа дошкольного образования – М.: Мозаика-синтез, 2014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3.     Емельянова Н.В, Жидкова Л.И.,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Капицына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Г.А. Коррекция звукопроизношения у детей 5-6 лет с фонетическим нарушением речи в условиях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логопункта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ДОУ.- С -Пб: ДЕТСТВО - ПРЕСС; 2013.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15000"/>
              </a:lnSpc>
              <a:spcAft>
                <a:spcPts val="1000"/>
              </a:spcAft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4. Журавель Н.И. Планирование занятий в логопедическом пункте ДОУ – М.: ТЦ   Сфера, 2008.                                                                                                                                                5. 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Инклюзивная практика в дошкольном образовании: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методич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пособие для	 педагогов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дошк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 учреждений / под ред. Т.В.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Волосовец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, Е.Н.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Кутеповой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. – М.: Мозаика-Синтез, 2011.                                                                                                                                  6. Киреева О.Н.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Программа коррекционно- развивающей работы с детьми старшего дошкольного возраста в условиях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логопункта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– С-Пб.: ДЕТСТВО – ПРЕСС, 2016                                                                                                                            </a:t>
            </a:r>
          </a:p>
          <a:p>
            <a:pPr lvl="0" fontAlgn="base">
              <a:lnSpc>
                <a:spcPct val="115000"/>
              </a:lnSpc>
              <a:spcAft>
                <a:spcPts val="1000"/>
              </a:spcAft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7. </a:t>
            </a:r>
            <a:r>
              <a:rPr lang="ru-RU" sz="1400" kern="150" dirty="0" err="1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Нищева</a:t>
            </a: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Н.В. Образовательная программа дошкольного образования для детей с тяжелыми нарушениями речи ( общим недоразвитием речи ) с 3 до 7 лет.. Издание третье, переработанное и дополненное в соответствии с ФГОС ДО.  - С-Пб: ДЕТСТВО-ПРЕСС, 2016.                                                                                        </a:t>
            </a:r>
          </a:p>
          <a:p>
            <a:pPr lvl="0" fontAlgn="base">
              <a:lnSpc>
                <a:spcPct val="115000"/>
              </a:lnSpc>
              <a:spcAft>
                <a:spcPts val="1000"/>
              </a:spcAft>
            </a:pPr>
            <a:r>
              <a:rPr lang="ru-RU" sz="1400" kern="150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8. Филичева Т.Б., Чиркина Г.В. Устранение общего недоразвития речи у детей дошкольного возраста. – М.: Айрис Пресс,  2008 .                                                                      9. Филичева Т.Б. , Чиркина Г.В., Туманова Т.В., Лагутина А.В. Коррекция нарушений речи. Программы дошкольных образовательных учреждений компенсирующего вида для детей с нарушениями речи. – М.: Просвещение, 2008.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609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937159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lnSpc>
                <a:spcPct val="115000"/>
              </a:lnSpc>
              <a:spcAft>
                <a:spcPts val="1000"/>
              </a:spcAft>
              <a:buNone/>
            </a:pPr>
            <a:endParaRPr lang="ru-RU" b="1" kern="15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ahoma" panose="020B0604030504040204" pitchFamily="34" charset="0"/>
            </a:endParaRPr>
          </a:p>
          <a:p>
            <a:pPr marL="0" indent="0" fontAlgn="base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Пояснительная записка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Данная программа организации логопедической работы в условиях </a:t>
            </a:r>
            <a:r>
              <a:rPr lang="ru-RU" sz="2400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логопункта</a:t>
            </a:r>
            <a:r>
              <a:rPr lang="ru-RU" sz="24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дошкольного общеобразовательного учреждения разработана с учетом «Положения о логопедическом пункте муниципального автономного дошкольного образовательного учреждения  детский сад  №6 г. Туймазы Республики Башкортостан» на базе  основной образовательной программы муниципального автономного дошкольного образовательного учреждения  детский сад  №6 г. Туймазы Республики Башкортостан,  </a:t>
            </a:r>
            <a:r>
              <a:rPr lang="ru-RU" sz="2400" kern="1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основе которой лежит примерная образовательной программы </a:t>
            </a:r>
            <a:r>
              <a:rPr lang="ru-RU" sz="2400" b="1" kern="1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 рождения до школы» под редакцией </a:t>
            </a:r>
            <a:r>
              <a:rPr lang="ru-RU" sz="2400" b="1" kern="150" dirty="0" err="1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Н.Е.Вераксы</a:t>
            </a:r>
            <a:r>
              <a:rPr lang="ru-RU" sz="2400" b="1" kern="1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Т.С. Комаровой, М.А. Васильевой.</a:t>
            </a:r>
            <a:r>
              <a:rPr lang="ru-RU" sz="2400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Коррекционная - развивающая работа в программе строится исходя из особенностей нарушения речи детей и с учетом рекомендаций: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165"/>
              </a:spcAft>
            </a:pPr>
            <a:r>
              <a:rPr lang="ru-RU" sz="24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«Образовательной программы дошкольного образования для детей с тяжелыми нарушениями речи». Н.В. </a:t>
            </a:r>
            <a:r>
              <a:rPr lang="ru-RU" sz="2400" b="1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Нищевой</a:t>
            </a:r>
            <a:r>
              <a:rPr lang="ru-RU" sz="2400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165"/>
              </a:spcAft>
            </a:pPr>
            <a:r>
              <a:rPr lang="ru-RU" sz="2400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«Воспитание и обучение детей дошкольного возраста с фонетико-фонематическим недоразвитием» Т. Б. Филичевой, Г. В. Чиркиной.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«Коррекция нарушений речи. Программы дошкольных образовательных учреждений компенсирующего вида для детей с нарушениями речи» Т. Б. Филичевой, Г. В. Чиркиной, Т. В. Тумановой.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76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77500" lnSpcReduction="20000"/>
          </a:bodyPr>
          <a:lstStyle/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endParaRPr lang="ru-RU" kern="15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endParaRPr lang="ru-RU" kern="15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  <a:r>
              <a:rPr lang="ru-RU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предназначена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работы с детьми старшего дошкольного возраста (6-7 лет) имеющими: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фонетическое недоразвитие речи 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(ФНР), когда нарушена </a:t>
            </a:r>
            <a:r>
              <a:rPr lang="ru-RU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звукопроизносительная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сторона речи;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фонетико-фонематическое недоразвитие речи 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(ФФНР), когда ведущим дефектом является </a:t>
            </a:r>
            <a:r>
              <a:rPr lang="ru-RU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процессов восприятия звуков речи, пониженная способность к анализу и синтезу речевых звуков, обеспечивающих восприятие фонемного состава языка, отмечаются трудности процесса формирования звуков, отличающихся тонкими артикуляционными или акустическими признаками;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общим недоразвитием речи 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3-4 уровня (ОНР), когда нарушается формирование всех компонентов речевой системы, то есть звуковой стороны (фонетики) и смысловой стороны (лексики, грамматики) при нормальном слухе и интеллекте.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8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365"/>
          </a:xfrm>
        </p:spPr>
        <p:txBody>
          <a:bodyPr>
            <a:normAutofit/>
          </a:bodyPr>
          <a:lstStyle/>
          <a:p>
            <a:r>
              <a:rPr lang="ru-RU" sz="24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Цели и задачи реализации Программы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09" y="798490"/>
            <a:ext cx="11758411" cy="6059510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Цель</a:t>
            </a:r>
            <a:r>
              <a:rPr lang="en-US" sz="20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ru-RU" sz="20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построение системы коррекционно-развивающей работы на логопедическом пункте для детей с фонетическим нарушением речи (ФНР), фонетико-фонематическим нарушением речи (ФФНР), общим недоразвитием речи </a:t>
            </a:r>
            <a:r>
              <a:rPr lang="en-US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III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уровня, общим недоразвитием речи </a:t>
            </a:r>
            <a:r>
              <a:rPr lang="en-US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IV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уровня ( </a:t>
            </a:r>
            <a:r>
              <a:rPr lang="ru-RU" sz="2000" kern="150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нерезко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выраженное общее недоразвитие речи – НВ ОНР) в возрасте от 6 до 7 лет.</a:t>
            </a:r>
            <a:endParaRPr lang="ru-RU" sz="20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kern="1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З</a:t>
            </a:r>
            <a:r>
              <a:rPr lang="ru-RU" sz="20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адачи:</a:t>
            </a:r>
            <a:endParaRPr lang="ru-RU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8"/>
                <a:cs typeface="Times New Roman" panose="02020603050405020304" pitchFamily="18" charset="0"/>
              </a:rPr>
              <a:t> 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раннее выявление и своевременное предупреждение речевых нарушений;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8"/>
                <a:cs typeface="Times New Roman" panose="02020603050405020304" pitchFamily="18" charset="0"/>
              </a:rPr>
              <a:t>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воспитание артикуляционных навыков звукопроизношения и развитие слухового восприятия;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8"/>
                <a:cs typeface="Times New Roman" panose="02020603050405020304" pitchFamily="18" charset="0"/>
              </a:rPr>
              <a:t>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коррекция нарушений звуковосприятия и звукопроизношения;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8"/>
                <a:cs typeface="Times New Roman" panose="02020603050405020304" pitchFamily="18" charset="0"/>
              </a:rPr>
              <a:t>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развитие первоначальных  навыков звукового анализа и синтеза;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8"/>
                <a:cs typeface="Times New Roman" panose="02020603050405020304" pitchFamily="18" charset="0"/>
              </a:rPr>
              <a:t> </a:t>
            </a: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уточнение, расширение и обогащение лексической стороны речи;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формирование грамматического строя речи; развитие связной речи дошкольника на базе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CIDFont+F6"/>
                <a:cs typeface="Times New Roman" panose="02020603050405020304" pitchFamily="18" charset="0"/>
              </a:rPr>
              <a:t>правильно произносимых звуков;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000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привлечение педагогов  и родителей к активному участию в коррекционной логопедической работе по преодолению речевых нарушений  у детей.</a:t>
            </a:r>
            <a:endParaRPr lang="ru-RU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29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>
              <a:lnSpc>
                <a:spcPct val="115000"/>
              </a:lnSpc>
              <a:spcAft>
                <a:spcPts val="1000"/>
              </a:spcAft>
            </a:pPr>
            <a:r>
              <a:rPr lang="ru-RU" sz="36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6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6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Принципы и подходы к формированию Программы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628068"/>
          </a:xfrm>
        </p:spPr>
        <p:txBody>
          <a:bodyPr>
            <a:normAutofit/>
          </a:bodyPr>
          <a:lstStyle/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endParaRPr lang="ru-RU" kern="15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Принцип опережающего подхода</a:t>
            </a: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Принцип развивающего подхода </a:t>
            </a: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Принцип полифункционального подхода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Принцип сознательности и активности детей</a:t>
            </a: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Принцип доступности и индивидуализации</a:t>
            </a:r>
          </a:p>
          <a:p>
            <a:pPr algn="just" fontAlgn="base">
              <a:lnSpc>
                <a:spcPct val="115000"/>
              </a:lnSpc>
              <a:spcAft>
                <a:spcPts val="135"/>
              </a:spcAft>
            </a:pP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Принцип постепенного повышения требований.</a:t>
            </a: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9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8789"/>
            <a:ext cx="10515600" cy="515155"/>
          </a:xfrm>
        </p:spPr>
        <p:txBody>
          <a:bodyPr>
            <a:normAutofit/>
          </a:bodyPr>
          <a:lstStyle/>
          <a:p>
            <a:r>
              <a:rPr lang="ru-RU" sz="2000" b="1" kern="15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Планируемые результаты освоения программы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6304208"/>
          </a:xfrm>
        </p:spPr>
        <p:txBody>
          <a:bodyPr>
            <a:normAutofit fontScale="25000" lnSpcReduction="20000"/>
          </a:bodyPr>
          <a:lstStyle/>
          <a:p>
            <a:pPr marL="0" marR="209550" indent="0" algn="just" fontAlgn="base">
              <a:lnSpc>
                <a:spcPct val="115000"/>
              </a:lnSpc>
              <a:spcAft>
                <a:spcPts val="70"/>
              </a:spcAft>
              <a:buNone/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</a:t>
            </a: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равильно артикулирует</a:t>
            </a:r>
            <a:r>
              <a:rPr lang="ru-RU" sz="72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72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 дифференцирует </a:t>
            </a: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все звуки русского языка</a:t>
            </a:r>
            <a:r>
              <a:rPr lang="en-US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способен участвовать в коллективной беседе</a:t>
            </a:r>
            <a:r>
              <a:rPr lang="en-US" sz="72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7200" kern="15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свободно пользуется речью для установления контакта, поддержания и завершения разговора</a:t>
            </a:r>
            <a:r>
              <a:rPr lang="en-US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использует слова разных частей речи в точном соответствии с их значением, активно пользуется эмоционально-оценочной лексикой и выразительными средствами языка;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использует разнообразные способы словообразования, сложные предложения разных видов, разные языковые средства для соединения частей предложения;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самостоятельно пересказывает и драматизирует небольшие литературные произведения, составляет по плану и образцу описательные и сюжетные рассказы;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называет в последовательности слова в предложении, звуки и слоги в словах, различает понятия «звук», «слог», «слово», «предложение»</a:t>
            </a:r>
            <a:r>
              <a:rPr lang="en-US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09550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воспринимает слово и предложение как самостоятельные единицы речи</a:t>
            </a:r>
            <a:r>
              <a:rPr lang="en-US" sz="72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способен делить предложения на слова и составлять из слов (2-4);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способен членить слова на слоги (2-4) и составлять из слогов; </a:t>
            </a:r>
          </a:p>
          <a:p>
            <a:pPr marR="215265" algn="just" fontAlgn="base">
              <a:lnSpc>
                <a:spcPct val="115000"/>
              </a:lnSpc>
              <a:spcAft>
                <a:spcPts val="7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способен проводить звуковой анализ слов;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ct val="115000"/>
              </a:lnSpc>
              <a:spcAft>
                <a:spcPts val="0"/>
              </a:spcAft>
            </a:pPr>
            <a:r>
              <a:rPr lang="ru-RU" sz="7200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понимает смыслоразличительную роль фонемы.</a:t>
            </a:r>
            <a:endParaRPr lang="ru-RU" sz="7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3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882" y="0"/>
            <a:ext cx="10815918" cy="1223681"/>
          </a:xfrm>
        </p:spPr>
        <p:txBody>
          <a:bodyPr>
            <a:normAutofit fontScale="90000"/>
          </a:bodyPr>
          <a:lstStyle/>
          <a:p>
            <a:r>
              <a:rPr lang="ru-RU" sz="32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/>
            </a:r>
            <a:br>
              <a:rPr lang="ru-RU" sz="32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</a:br>
            <a:r>
              <a:rPr lang="ru-RU" sz="32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Развивающее оценивание качества образовательной деятельности по </a:t>
            </a:r>
            <a:r>
              <a:rPr lang="ru-RU" sz="32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</a:t>
            </a:r>
            <a:r>
              <a:rPr lang="ru-RU" sz="3200" b="1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рограмме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093" y="1223682"/>
            <a:ext cx="11500833" cy="5473331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lnSpc>
                <a:spcPct val="115000"/>
              </a:lnSpc>
              <a:spcAft>
                <a:spcPts val="0"/>
              </a:spcAft>
              <a:buNone/>
            </a:pP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  Программой предусмотрены следующие уровни системы оценки качества: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диагностика речевого развития ребенка, используемая как профессиональный инструмент учителя- логопеда с целью получения обратной связи от собственных педагогических действий и планирования дальнейшей индивидуальной работы с детьми по программе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</a:t>
            </a:r>
            <a:r>
              <a:rPr lang="ru-RU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( и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спользуемые методики:</a:t>
            </a:r>
            <a:r>
              <a:rPr lang="ru-RU" b="1" i="1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</a:t>
            </a:r>
            <a:r>
              <a:rPr lang="ru-RU" kern="15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Нищевой</a:t>
            </a:r>
            <a:r>
              <a:rPr lang="ru-RU" kern="15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Н.В.,  элементы методики Филичевой Т.Б.,</a:t>
            </a: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Акименко В.М. иллюстрированный материал для обследования устной речи детей старшего возраста Иншаковой О.Б.);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внутренняя оценка, самооценка ДОУ;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внешняя оценка ДОУ, в том числе независимая профессиональная и общественная оценка.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22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0234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0584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762068"/>
          </a:xfrm>
        </p:spPr>
        <p:txBody>
          <a:bodyPr>
            <a:normAutofit fontScale="90000"/>
          </a:bodyPr>
          <a:lstStyle/>
          <a:p>
            <a:pPr fontAlgn="base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kern="150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 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0063"/>
            <a:ext cx="10515600" cy="6068162"/>
          </a:xfrm>
        </p:spPr>
        <p:txBody>
          <a:bodyPr>
            <a:normAutofit/>
          </a:bodyPr>
          <a:lstStyle/>
          <a:p>
            <a:pPr marL="0" marR="215265" indent="0" algn="just" fontAlgn="base">
              <a:lnSpc>
                <a:spcPct val="115000"/>
              </a:lnSpc>
              <a:spcAft>
                <a:spcPts val="70"/>
              </a:spcAft>
              <a:buNone/>
            </a:pPr>
            <a:endParaRPr lang="ru-RU" kern="150" dirty="0" smtClean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ahoma" panose="020B0604030504040204" pitchFamily="34" charset="0"/>
            </a:endParaRPr>
          </a:p>
          <a:p>
            <a:pPr marL="0" marR="215265" indent="0" algn="just" fontAlgn="base">
              <a:lnSpc>
                <a:spcPct val="115000"/>
              </a:lnSpc>
              <a:spcAft>
                <a:spcPts val="70"/>
              </a:spcAft>
              <a:buNone/>
            </a:pPr>
            <a:r>
              <a:rPr lang="ru-RU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Содержание 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коррекционной логопедической работы по преодолению  речевых нарушений у детей, зачисленных на </a:t>
            </a:r>
            <a:r>
              <a:rPr lang="ru-RU" kern="15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логопункт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 МАДОУ, обеспечивает вариативность и личностную ориентацию образовательного процесса с </a:t>
            </a:r>
            <a:r>
              <a:rPr lang="ru-RU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учетом 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индивидуальных возможностей и потребностей детей. 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215265" indent="0" algn="just" fontAlgn="base">
              <a:lnSpc>
                <a:spcPct val="115000"/>
              </a:lnSpc>
              <a:spcAft>
                <a:spcPts val="70"/>
              </a:spcAft>
              <a:buNone/>
            </a:pPr>
            <a:r>
              <a:rPr lang="ru-RU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Коррекционно-развивающая 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работа учителя-логопеда с конкретным воспитанником ДОУ, зачисленным на логопедический </a:t>
            </a:r>
            <a:r>
              <a:rPr lang="ru-RU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пункт и включает </a:t>
            </a:r>
            <a:r>
              <a:rPr lang="ru-RU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ahoma" panose="020B0604030504040204" pitchFamily="34" charset="0"/>
              </a:rPr>
              <a:t>в себя те направления, которые соответствуют структуре его речевого дефекта.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215265" indent="0" algn="just" fontAlgn="base">
              <a:lnSpc>
                <a:spcPct val="115000"/>
              </a:lnSpc>
              <a:spcAft>
                <a:spcPts val="70"/>
              </a:spcAft>
              <a:buNone/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5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1608</Words>
  <Application>Microsoft Office PowerPoint</Application>
  <PresentationFormat>Широкоэкранный</PresentationFormat>
  <Paragraphs>181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0" baseType="lpstr">
      <vt:lpstr>SimSun</vt:lpstr>
      <vt:lpstr>Arial</vt:lpstr>
      <vt:lpstr>Calibri</vt:lpstr>
      <vt:lpstr>Calibri Light</vt:lpstr>
      <vt:lpstr>CIDFont+F6</vt:lpstr>
      <vt:lpstr>CIDFont+F8</vt:lpstr>
      <vt:lpstr>Constantia</vt:lpstr>
      <vt:lpstr>Tahoma</vt:lpstr>
      <vt:lpstr>Times New Roman</vt:lpstr>
      <vt:lpstr>TimesNewRomanPSMT</vt:lpstr>
      <vt:lpstr>Wingdings</vt:lpstr>
      <vt:lpstr>Тема Office</vt:lpstr>
      <vt:lpstr>Муниципальное бюджетное дошкольное образовательное учреждение детский сад№1 «Остров детства» с. Ильинское Сахалинской области</vt:lpstr>
      <vt:lpstr> Целевой раздел</vt:lpstr>
      <vt:lpstr>Презентация PowerPoint</vt:lpstr>
      <vt:lpstr>Цели и задачи реализации Программы</vt:lpstr>
      <vt:lpstr> Принципы и подходы к формированию Программы </vt:lpstr>
      <vt:lpstr>Планируемые результаты освоения программы</vt:lpstr>
      <vt:lpstr> Развивающее оценивание качества образовательной деятельности по программе </vt:lpstr>
      <vt:lpstr>Содержательный раздел</vt:lpstr>
      <vt:lpstr>   </vt:lpstr>
      <vt:lpstr>Презентация PowerPoint</vt:lpstr>
      <vt:lpstr>   Формы организации коррекционной образовательной деятельности</vt:lpstr>
      <vt:lpstr>  Взаимодействие  с семьями воспитанников </vt:lpstr>
      <vt:lpstr>Формы работы с семьями воспитанников</vt:lpstr>
      <vt:lpstr> Взаимодействие  с педагогами</vt:lpstr>
      <vt:lpstr>  При организации коррекционно-развивающей деятельности по коррекции нарушений речи в условиях логопункта прослеживается интеграция коррекционных задач в деятельности педагогов ДОУ: </vt:lpstr>
      <vt:lpstr>Организационный раздел  Организация предметно- пространственной развивающей среды логопедического кабинета</vt:lpstr>
      <vt:lpstr> Перечень нормативных и нормативно- методических документов </vt:lpstr>
      <vt:lpstr>Перечень литературных источников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 автономное дошкольное образовательное учреждение детский сад № 6 г. Туймазы муниципального района Туймазинский район Республики Башкортостан</dc:title>
  <dc:creator>ADMIN</dc:creator>
  <cp:lastModifiedBy>Анна</cp:lastModifiedBy>
  <cp:revision>46</cp:revision>
  <dcterms:created xsi:type="dcterms:W3CDTF">2018-08-15T05:29:23Z</dcterms:created>
  <dcterms:modified xsi:type="dcterms:W3CDTF">2022-02-08T03:21:28Z</dcterms:modified>
</cp:coreProperties>
</file>