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B18EA-F985-4580-B1F0-F7600D3C5E3B}" type="datetimeFigureOut">
              <a:rPr lang="ru-RU" smtClean="0"/>
              <a:t>02.11.2013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FA608D-D00C-4753-9075-1BC9E8404E6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B18EA-F985-4580-B1F0-F7600D3C5E3B}" type="datetimeFigureOut">
              <a:rPr lang="ru-RU" smtClean="0"/>
              <a:t>02.11.2013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608D-D00C-4753-9075-1BC9E8404E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B18EA-F985-4580-B1F0-F7600D3C5E3B}" type="datetimeFigureOut">
              <a:rPr lang="ru-RU" smtClean="0"/>
              <a:t>02.11.2013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608D-D00C-4753-9075-1BC9E8404E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B18EA-F985-4580-B1F0-F7600D3C5E3B}" type="datetimeFigureOut">
              <a:rPr lang="ru-RU" smtClean="0"/>
              <a:t>02.11.2013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FA608D-D00C-4753-9075-1BC9E8404E6D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B18EA-F985-4580-B1F0-F7600D3C5E3B}" type="datetimeFigureOut">
              <a:rPr lang="ru-RU" smtClean="0"/>
              <a:t>02.11.2013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FA608D-D00C-4753-9075-1BC9E8404E6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B18EA-F985-4580-B1F0-F7600D3C5E3B}" type="datetimeFigureOut">
              <a:rPr lang="ru-RU" smtClean="0"/>
              <a:t>02.11.2013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FA608D-D00C-4753-9075-1BC9E8404E6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B18EA-F985-4580-B1F0-F7600D3C5E3B}" type="datetimeFigureOut">
              <a:rPr lang="ru-RU" smtClean="0"/>
              <a:t>02.11.2013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FA608D-D00C-4753-9075-1BC9E8404E6D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B18EA-F985-4580-B1F0-F7600D3C5E3B}" type="datetimeFigureOut">
              <a:rPr lang="ru-RU" smtClean="0"/>
              <a:t>02.11.2013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FA608D-D00C-4753-9075-1BC9E8404E6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B18EA-F985-4580-B1F0-F7600D3C5E3B}" type="datetimeFigureOut">
              <a:rPr lang="ru-RU" smtClean="0"/>
              <a:t>02.11.2013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FA608D-D00C-4753-9075-1BC9E8404E6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B18EA-F985-4580-B1F0-F7600D3C5E3B}" type="datetimeFigureOut">
              <a:rPr lang="ru-RU" smtClean="0"/>
              <a:t>02.11.2013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FA608D-D00C-4753-9075-1BC9E8404E6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B18EA-F985-4580-B1F0-F7600D3C5E3B}" type="datetimeFigureOut">
              <a:rPr lang="ru-RU" smtClean="0"/>
              <a:t>02.11.2013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FA608D-D00C-4753-9075-1BC9E8404E6D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60DB18EA-F985-4580-B1F0-F7600D3C5E3B}" type="datetimeFigureOut">
              <a:rPr lang="ru-RU" smtClean="0"/>
              <a:t>02.11.2013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9CFA608D-D00C-4753-9075-1BC9E8404E6D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556792"/>
            <a:ext cx="7543800" cy="914400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ДОШКОЛЬНЫЙ         ЛОГОПУНКТ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48880"/>
            <a:ext cx="8280920" cy="432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78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  <a:effectLst/>
              </a:rPr>
              <a:t>Что такое ЛОГОПУНКТ?</a:t>
            </a:r>
          </a:p>
          <a:p>
            <a:endParaRPr lang="ru-RU" sz="3600" dirty="0" smtClean="0">
              <a:solidFill>
                <a:schemeClr val="accent2">
                  <a:lumMod val="60000"/>
                  <a:lumOff val="40000"/>
                </a:schemeClr>
              </a:solidFill>
              <a:effectLst/>
            </a:endParaRPr>
          </a:p>
          <a:p>
            <a:r>
              <a:rPr lang="ru-RU" sz="2800" dirty="0" smtClean="0">
                <a:effectLst/>
              </a:rPr>
              <a:t>Логопедический пункт (сокращенно «</a:t>
            </a:r>
            <a:r>
              <a:rPr lang="ru-RU" sz="2800" dirty="0" err="1" smtClean="0">
                <a:effectLst/>
              </a:rPr>
              <a:t>логопункт</a:t>
            </a:r>
            <a:r>
              <a:rPr lang="ru-RU" sz="2800" dirty="0" smtClean="0">
                <a:effectLst/>
              </a:rPr>
              <a:t>») — это место, где оказывается помощь детям с речевыми нарушениями без перевода ребенка в другую (специализированную) группу.</a:t>
            </a:r>
            <a:endParaRPr lang="ru-RU" sz="2800" dirty="0"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356991"/>
            <a:ext cx="4464496" cy="335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78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3608" y="1772816"/>
            <a:ext cx="5881852" cy="4680520"/>
          </a:xfrm>
        </p:spPr>
        <p:txBody>
          <a:bodyPr>
            <a:noAutofit/>
          </a:bodyPr>
          <a:lstStyle/>
          <a:p>
            <a:pPr marL="18288" indent="0">
              <a:buNone/>
            </a:pPr>
            <a:r>
              <a:rPr lang="ru-RU" sz="2400" dirty="0" smtClean="0">
                <a:effectLst/>
              </a:rPr>
              <a:t>оказание </a:t>
            </a:r>
            <a:r>
              <a:rPr lang="ru-RU" sz="2400" dirty="0">
                <a:effectLst/>
              </a:rPr>
              <a:t>необходимой коррекционной помощи детям в возрасте от </a:t>
            </a:r>
            <a:r>
              <a:rPr lang="ru-RU" sz="2400" b="1" dirty="0">
                <a:effectLst/>
              </a:rPr>
              <a:t>4 лет 6 месяцев до 7 лет</a:t>
            </a:r>
            <a:r>
              <a:rPr lang="ru-RU" sz="2400" dirty="0">
                <a:effectLst/>
              </a:rPr>
              <a:t> с </a:t>
            </a:r>
            <a:r>
              <a:rPr lang="ru-RU" sz="2400" dirty="0" smtClean="0">
                <a:effectLst/>
              </a:rPr>
              <a:t>фонетическими (звукопроизношение), фонематическими (звуковосприятие) </a:t>
            </a:r>
            <a:r>
              <a:rPr lang="ru-RU" sz="2400" dirty="0">
                <a:effectLst/>
              </a:rPr>
              <a:t>и фонетико-фонематическими нарушениями </a:t>
            </a:r>
            <a:r>
              <a:rPr lang="ru-RU" sz="2400" dirty="0" smtClean="0">
                <a:effectLst/>
              </a:rPr>
              <a:t>речи. </a:t>
            </a:r>
            <a:r>
              <a:rPr lang="ru-RU" sz="2400" dirty="0">
                <a:effectLst/>
              </a:rPr>
              <a:t>Т.е. </a:t>
            </a:r>
            <a:r>
              <a:rPr lang="ru-RU" sz="2400" dirty="0" smtClean="0">
                <a:effectLst/>
              </a:rPr>
              <a:t>на </a:t>
            </a:r>
            <a:r>
              <a:rPr lang="ru-RU" sz="2400" dirty="0">
                <a:effectLst/>
              </a:rPr>
              <a:t>логопедический пункт зачисляются дети </a:t>
            </a:r>
            <a:r>
              <a:rPr lang="ru-RU" sz="2400" dirty="0" smtClean="0">
                <a:effectLst/>
              </a:rPr>
              <a:t> с  </a:t>
            </a:r>
            <a:r>
              <a:rPr lang="ru-RU" sz="2400" dirty="0">
                <a:solidFill>
                  <a:srgbClr val="FFFF00"/>
                </a:solidFill>
                <a:effectLst/>
              </a:rPr>
              <a:t>несложными</a:t>
            </a:r>
            <a:r>
              <a:rPr lang="ru-RU" sz="2400" dirty="0">
                <a:solidFill>
                  <a:srgbClr val="00B0F0"/>
                </a:solidFill>
                <a:effectLst/>
              </a:rPr>
              <a:t> </a:t>
            </a:r>
            <a:r>
              <a:rPr lang="ru-RU" sz="2400" dirty="0">
                <a:effectLst/>
              </a:rPr>
              <a:t>(по сравнению с диагнозами для логопедических садов) речевыми нарушениями. 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404664"/>
            <a:ext cx="7543800" cy="1440160"/>
          </a:xfrm>
        </p:spPr>
        <p:txBody>
          <a:bodyPr/>
          <a:lstStyle/>
          <a:p>
            <a:r>
              <a:rPr lang="ru-RU" sz="4000" b="1" dirty="0">
                <a:effectLst/>
              </a:rPr>
              <a:t>Целью работы учителя-логопеда</a:t>
            </a:r>
            <a:r>
              <a:rPr lang="ru-RU" sz="4000" dirty="0">
                <a:effectLst/>
              </a:rPr>
              <a:t> </a:t>
            </a:r>
            <a:r>
              <a:rPr lang="ru-RU" sz="4000" dirty="0" smtClean="0">
                <a:effectLst/>
              </a:rPr>
              <a:t>является: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459" y="2708920"/>
            <a:ext cx="2039027" cy="236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96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525658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2400" b="1" dirty="0"/>
              <a:t>Если ребенок имеет более сложные нарушения </a:t>
            </a:r>
            <a:r>
              <a:rPr lang="ru-RU" sz="2400" b="1" dirty="0" smtClean="0"/>
              <a:t>речи (ОНР, заикание и т.д.), </a:t>
            </a:r>
            <a:r>
              <a:rPr lang="ru-RU" sz="2400" b="1" dirty="0"/>
              <a:t>учитель-логопед дает </a:t>
            </a:r>
            <a:r>
              <a:rPr lang="ru-RU" sz="2400" b="1" dirty="0">
                <a:solidFill>
                  <a:srgbClr val="FFFF00"/>
                </a:solidFill>
              </a:rPr>
              <a:t>рекомендации</a:t>
            </a:r>
            <a:r>
              <a:rPr lang="ru-RU" sz="2400" b="1" dirty="0"/>
              <a:t> родителям </a:t>
            </a:r>
            <a:r>
              <a:rPr lang="ru-RU" sz="2400" b="1" dirty="0" smtClean="0"/>
              <a:t> </a:t>
            </a:r>
            <a:r>
              <a:rPr lang="ru-RU" sz="2400" b="1" dirty="0"/>
              <a:t>о </a:t>
            </a:r>
            <a:r>
              <a:rPr lang="ru-RU" sz="2400" b="1" dirty="0">
                <a:solidFill>
                  <a:srgbClr val="FFFF00"/>
                </a:solidFill>
              </a:rPr>
              <a:t>его переводе </a:t>
            </a:r>
            <a:r>
              <a:rPr lang="ru-RU" sz="2400" b="1" dirty="0"/>
              <a:t>в учреждение, в котором </a:t>
            </a:r>
            <a:r>
              <a:rPr lang="ru-RU" sz="2400" b="1" dirty="0" smtClean="0"/>
              <a:t>функционируют специализированные </a:t>
            </a:r>
            <a:r>
              <a:rPr lang="ru-RU" sz="2400" b="1" dirty="0"/>
              <a:t>группы </a:t>
            </a:r>
            <a:r>
              <a:rPr lang="ru-RU" sz="2400" b="1" dirty="0" smtClean="0">
                <a:solidFill>
                  <a:srgbClr val="FFFF00"/>
                </a:solidFill>
              </a:rPr>
              <a:t>для  достижения </a:t>
            </a:r>
            <a:r>
              <a:rPr lang="ru-RU" sz="2400" b="1" dirty="0">
                <a:solidFill>
                  <a:srgbClr val="FFFF00"/>
                </a:solidFill>
              </a:rPr>
              <a:t>максимального эффекта в работе по коррекции речевых нарушений</a:t>
            </a:r>
            <a:r>
              <a:rPr lang="ru-RU" sz="2400" b="1" dirty="0" smtClean="0">
                <a:solidFill>
                  <a:srgbClr val="FFFF00"/>
                </a:solidFill>
              </a:rPr>
              <a:t>.                           </a:t>
            </a:r>
            <a:r>
              <a:rPr lang="ru-RU" sz="2400" dirty="0" smtClean="0">
                <a:solidFill>
                  <a:srgbClr val="FFFF00"/>
                </a:solidFill>
              </a:rPr>
              <a:t>В </a:t>
            </a:r>
            <a:r>
              <a:rPr lang="ru-RU" sz="2400" dirty="0">
                <a:solidFill>
                  <a:srgbClr val="FFFF00"/>
                </a:solidFill>
              </a:rPr>
              <a:t>случае отказа </a:t>
            </a:r>
            <a:r>
              <a:rPr lang="ru-RU" sz="2400" dirty="0"/>
              <a:t>от перевода ребенка со сложной речевой патологией </a:t>
            </a:r>
            <a:r>
              <a:rPr lang="ru-RU" sz="2400" dirty="0">
                <a:solidFill>
                  <a:srgbClr val="FFFF00"/>
                </a:solidFill>
              </a:rPr>
              <a:t>учитель-логопед не несет ответственности за полное устранение дефекта.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196752"/>
            <a:ext cx="3456384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41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628800"/>
            <a:ext cx="5400600" cy="4968552"/>
          </a:xfrm>
        </p:spPr>
        <p:txBody>
          <a:bodyPr>
            <a:noAutofit/>
          </a:bodyPr>
          <a:lstStyle/>
          <a:p>
            <a:pPr marL="18288" indent="0">
              <a:buNone/>
            </a:pP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r>
              <a:rPr lang="ru-RU" sz="2400" dirty="0" smtClean="0">
                <a:effectLst/>
              </a:rPr>
              <a:t>- </a:t>
            </a:r>
            <a:r>
              <a:rPr lang="ru-RU" sz="2400" dirty="0">
                <a:effectLst/>
              </a:rPr>
              <a:t>коррекция нарушений </a:t>
            </a:r>
            <a:r>
              <a:rPr lang="ru-RU" sz="2400" dirty="0" smtClean="0">
                <a:solidFill>
                  <a:srgbClr val="FFFF00"/>
                </a:solidFill>
                <a:effectLst/>
              </a:rPr>
              <a:t>звукопроизношения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>
                <a:effectLst/>
              </a:rPr>
              <a:t>и </a:t>
            </a:r>
            <a:r>
              <a:rPr lang="ru-RU" sz="2400" dirty="0" smtClean="0">
                <a:solidFill>
                  <a:srgbClr val="FFFF00"/>
                </a:solidFill>
                <a:effectLst/>
              </a:rPr>
              <a:t>звуковосприятия</a:t>
            </a:r>
            <a:r>
              <a:rPr lang="ru-RU" sz="2400" dirty="0" smtClean="0">
                <a:effectLst/>
              </a:rPr>
              <a:t>;</a:t>
            </a:r>
          </a:p>
          <a:p>
            <a:pPr marL="18288" indent="0">
              <a:buNone/>
            </a:pPr>
            <a:r>
              <a:rPr lang="ru-RU" sz="2400" dirty="0">
                <a:effectLst/>
              </a:rPr>
              <a:t>- формирование и развитие фонематического слуха у детей с нарушениями речи</a:t>
            </a:r>
            <a:r>
              <a:rPr lang="ru-RU" sz="2400" dirty="0" smtClean="0">
                <a:effectLst/>
              </a:rPr>
              <a:t>;</a:t>
            </a: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r>
              <a:rPr lang="ru-RU" sz="2400" dirty="0">
                <a:effectLst/>
              </a:rPr>
              <a:t>- своевременное предупреждение и преодоление трудностей </a:t>
            </a:r>
            <a:r>
              <a:rPr lang="ru-RU" sz="2400" dirty="0" smtClean="0">
                <a:effectLst/>
              </a:rPr>
              <a:t>речевого  развития;</a:t>
            </a: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r>
              <a:rPr lang="ru-RU" sz="2400" dirty="0"/>
              <a:t>- пропаганда логопедических занятий среди педагогов ДОУ, родителей воспитанников (лиц их замещающих);</a:t>
            </a: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188640"/>
            <a:ext cx="7543800" cy="1080120"/>
          </a:xfrm>
        </p:spPr>
        <p:txBody>
          <a:bodyPr/>
          <a:lstStyle/>
          <a:p>
            <a:r>
              <a:rPr lang="ru-RU" sz="3600" b="1" dirty="0">
                <a:effectLst/>
              </a:rPr>
              <a:t>Основными задачами </a:t>
            </a:r>
            <a:r>
              <a:rPr lang="ru-RU" sz="3600" dirty="0">
                <a:effectLst/>
              </a:rPr>
              <a:t>учителя-логопеда являются: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628800"/>
            <a:ext cx="3096343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3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332656"/>
            <a:ext cx="496855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- Учитель-логопед </a:t>
            </a:r>
            <a:r>
              <a:rPr lang="ru-RU" sz="2800" dirty="0"/>
              <a:t>имеет право брать для коррекционной работы обучающихся (воспитанников) с любых занятий, проводимых педагогами в группе.</a:t>
            </a:r>
          </a:p>
          <a:p>
            <a:r>
              <a:rPr lang="ru-RU" sz="2800" dirty="0" smtClean="0"/>
              <a:t>- Нагрузка </a:t>
            </a:r>
            <a:r>
              <a:rPr lang="ru-RU" sz="2800" dirty="0"/>
              <a:t>учителя-логопеда на 1,0 ставку предусматривает </a:t>
            </a:r>
            <a:r>
              <a:rPr lang="ru-RU" sz="2800" dirty="0">
                <a:solidFill>
                  <a:srgbClr val="FFFF00"/>
                </a:solidFill>
              </a:rPr>
              <a:t>одновременную</a:t>
            </a:r>
            <a:r>
              <a:rPr lang="ru-RU" sz="2800" dirty="0"/>
              <a:t> работу по коррекции речи от </a:t>
            </a:r>
            <a:r>
              <a:rPr lang="ru-RU" sz="2800" dirty="0">
                <a:solidFill>
                  <a:srgbClr val="FFFF00"/>
                </a:solidFill>
              </a:rPr>
              <a:t>12 до 16 </a:t>
            </a:r>
            <a:r>
              <a:rPr lang="ru-RU" sz="2800" dirty="0"/>
              <a:t>детей, от </a:t>
            </a:r>
            <a:r>
              <a:rPr lang="ru-RU" sz="2800" dirty="0">
                <a:solidFill>
                  <a:srgbClr val="FFFF00"/>
                </a:solidFill>
              </a:rPr>
              <a:t>20 до 25 </a:t>
            </a:r>
            <a:r>
              <a:rPr lang="ru-RU" sz="2800" dirty="0" smtClean="0"/>
              <a:t>детей         </a:t>
            </a:r>
            <a:r>
              <a:rPr lang="ru-RU" sz="2800" dirty="0">
                <a:solidFill>
                  <a:srgbClr val="FFFF00"/>
                </a:solidFill>
              </a:rPr>
              <a:t>в течение года</a:t>
            </a:r>
            <a:r>
              <a:rPr lang="ru-RU" sz="2800" dirty="0"/>
              <a:t>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908720"/>
            <a:ext cx="3744416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1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403244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Ребенок </a:t>
            </a:r>
            <a:r>
              <a:rPr lang="ru-RU" sz="2400" dirty="0" smtClean="0"/>
              <a:t> получает </a:t>
            </a:r>
            <a:r>
              <a:rPr lang="ru-RU" sz="2400" dirty="0">
                <a:solidFill>
                  <a:srgbClr val="FFFF00"/>
                </a:solidFill>
              </a:rPr>
              <a:t>индивидуальную</a:t>
            </a:r>
            <a:r>
              <a:rPr lang="ru-RU" sz="2400" dirty="0"/>
              <a:t> коррекционную помощь </a:t>
            </a:r>
            <a:r>
              <a:rPr lang="ru-RU" sz="2400" dirty="0" smtClean="0">
                <a:solidFill>
                  <a:srgbClr val="FFFF00"/>
                </a:solidFill>
              </a:rPr>
              <a:t>2- </a:t>
            </a:r>
            <a:r>
              <a:rPr lang="ru-RU" sz="2400" dirty="0">
                <a:solidFill>
                  <a:srgbClr val="FFFF00"/>
                </a:solidFill>
              </a:rPr>
              <a:t>3 </a:t>
            </a:r>
            <a:r>
              <a:rPr lang="ru-RU" sz="2400" dirty="0" smtClean="0">
                <a:solidFill>
                  <a:srgbClr val="FFFF00"/>
                </a:solidFill>
              </a:rPr>
              <a:t>раза  </a:t>
            </a:r>
            <a:r>
              <a:rPr lang="ru-RU" sz="2400" dirty="0">
                <a:solidFill>
                  <a:srgbClr val="FFFF00"/>
                </a:solidFill>
              </a:rPr>
              <a:t>в неделю.</a:t>
            </a:r>
            <a:r>
              <a:rPr lang="ru-RU" sz="2400" dirty="0">
                <a:solidFill>
                  <a:srgbClr val="00B0F0"/>
                </a:solidFill>
              </a:rPr>
              <a:t> </a:t>
            </a:r>
            <a:r>
              <a:rPr lang="ru-RU" sz="2400" dirty="0"/>
              <a:t>Продолжительность индивидуальных занятий зависит от речевого диагноза, возраста ребенка, индивидуальных особенностей развития ребенка, его психофизического </a:t>
            </a:r>
            <a:r>
              <a:rPr lang="ru-RU" sz="2400" dirty="0" smtClean="0"/>
              <a:t>статуса (в среднем </a:t>
            </a:r>
            <a:r>
              <a:rPr lang="ru-RU" sz="2400" dirty="0" smtClean="0">
                <a:solidFill>
                  <a:srgbClr val="FFFF00"/>
                </a:solidFill>
              </a:rPr>
              <a:t>20 минут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48679"/>
            <a:ext cx="3672408" cy="482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71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432048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Л</a:t>
            </a:r>
            <a:r>
              <a:rPr lang="ru-RU" sz="2000" dirty="0" smtClean="0">
                <a:effectLst/>
              </a:rPr>
              <a:t>огопедическая помощь требуется  большому количеству детей с разными видами речевых диагнозов.  </a:t>
            </a:r>
            <a:r>
              <a:rPr lang="ru-RU" sz="2000" dirty="0" smtClean="0">
                <a:solidFill>
                  <a:srgbClr val="FFFF00"/>
                </a:solidFill>
                <a:effectLst/>
              </a:rPr>
              <a:t>Сроки работы с каждым из детей могут сильно различаться.</a:t>
            </a:r>
          </a:p>
          <a:p>
            <a:r>
              <a:rPr lang="ru-RU" sz="2000" dirty="0" smtClean="0">
                <a:effectLst/>
              </a:rPr>
              <a:t>Поэтому с </a:t>
            </a:r>
            <a:r>
              <a:rPr lang="ru-RU" sz="2000" dirty="0" err="1" smtClean="0">
                <a:effectLst/>
              </a:rPr>
              <a:t>логопункта</a:t>
            </a:r>
            <a:r>
              <a:rPr lang="ru-RU" sz="2000" dirty="0" smtClean="0">
                <a:effectLst/>
              </a:rPr>
              <a:t> в детском саду дети выводятся  не всей группой, а индивидуально, по мере исправления речевого нарушения. А на  освободившееся  место сразу же зачисляется  другой ребенок  из стоящих на очереди </a:t>
            </a:r>
            <a:r>
              <a:rPr lang="ru-RU" sz="2000" dirty="0" smtClean="0">
                <a:solidFill>
                  <a:srgbClr val="FFFF00"/>
                </a:solidFill>
                <a:effectLst/>
              </a:rPr>
              <a:t>(сначала  дети из подготовительной группы)</a:t>
            </a:r>
          </a:p>
          <a:p>
            <a:r>
              <a:rPr lang="ru-RU" sz="2000" dirty="0" smtClean="0">
                <a:effectLst/>
              </a:rPr>
              <a:t>Таким образом, </a:t>
            </a:r>
            <a:r>
              <a:rPr lang="ru-RU" sz="2000" dirty="0" err="1" smtClean="0">
                <a:effectLst/>
              </a:rPr>
              <a:t>логопункт</a:t>
            </a:r>
            <a:r>
              <a:rPr lang="ru-RU" sz="2000" dirty="0" smtClean="0">
                <a:effectLst/>
              </a:rPr>
              <a:t> в детском саду — это открытая и крайне подвижная система.</a:t>
            </a:r>
            <a:endParaRPr lang="ru-RU" sz="2000" dirty="0"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836712"/>
            <a:ext cx="3744416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86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7"/>
            <a:ext cx="53285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effectLst/>
              </a:rPr>
              <a:t>В одиночку решить задачу полной коррекции речи детей логопеду очень тяжело. </a:t>
            </a:r>
            <a:r>
              <a:rPr lang="ru-RU" sz="2000" dirty="0" smtClean="0">
                <a:solidFill>
                  <a:srgbClr val="00B0F0"/>
                </a:solidFill>
                <a:effectLst/>
              </a:rPr>
              <a:t>                                                      </a:t>
            </a:r>
            <a:r>
              <a:rPr lang="ru-RU" sz="2000" dirty="0" smtClean="0">
                <a:solidFill>
                  <a:srgbClr val="FFFF00"/>
                </a:solidFill>
                <a:effectLst/>
              </a:rPr>
              <a:t>Общий успех коррекционного обучения в условиях логопедического пункта определяет совместная работа логопеда и родителей.                                            </a:t>
            </a:r>
            <a:r>
              <a:rPr lang="ru-RU" sz="2000" dirty="0" smtClean="0">
                <a:effectLst/>
              </a:rPr>
              <a:t>Родители становятся полноправными участниками учебного процесса. Результативность работы логопеда во многом зависит  от степени заинтересованности и участия родителей в исправлении речи.                                      </a:t>
            </a:r>
            <a:r>
              <a:rPr lang="ru-RU" sz="2000" dirty="0" smtClean="0">
                <a:solidFill>
                  <a:srgbClr val="FFFF00"/>
                </a:solidFill>
                <a:effectLst/>
              </a:rPr>
              <a:t>Вновь образованные звуки нужно поддерживать всеми средствами, а не предоставлять ребенку возможность произносить их без подкрепления и контроля.                               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988572"/>
            <a:ext cx="3168352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28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241</TotalTime>
  <Words>285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Базовая</vt:lpstr>
      <vt:lpstr>ДОШКОЛЬНЫЙ         ЛОГОПУНКТ</vt:lpstr>
      <vt:lpstr>Презентация PowerPoint</vt:lpstr>
      <vt:lpstr>Целью работы учителя-логопеда является:</vt:lpstr>
      <vt:lpstr>Презентация PowerPoint</vt:lpstr>
      <vt:lpstr>Основными задачами учителя-логопеда являются: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Дошкольный       логопункт</dc:title>
  <dc:creator>1</dc:creator>
  <cp:lastModifiedBy>1</cp:lastModifiedBy>
  <cp:revision>19</cp:revision>
  <dcterms:created xsi:type="dcterms:W3CDTF">2013-10-05T08:25:28Z</dcterms:created>
  <dcterms:modified xsi:type="dcterms:W3CDTF">2013-11-02T14:18:59Z</dcterms:modified>
</cp:coreProperties>
</file>